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9"/>
  </p:notesMasterIdLst>
  <p:handoutMasterIdLst>
    <p:handoutMasterId r:id="rId190"/>
  </p:handoutMasterIdLst>
  <p:sldIdLst>
    <p:sldId id="256" r:id="rId2"/>
    <p:sldId id="277" r:id="rId3"/>
    <p:sldId id="284" r:id="rId4"/>
    <p:sldId id="279" r:id="rId5"/>
    <p:sldId id="280" r:id="rId6"/>
    <p:sldId id="281" r:id="rId7"/>
    <p:sldId id="282" r:id="rId8"/>
    <p:sldId id="283" r:id="rId9"/>
    <p:sldId id="335" r:id="rId10"/>
    <p:sldId id="286" r:id="rId11"/>
    <p:sldId id="333" r:id="rId12"/>
    <p:sldId id="257" r:id="rId13"/>
    <p:sldId id="258" r:id="rId14"/>
    <p:sldId id="336" r:id="rId15"/>
    <p:sldId id="342" r:id="rId16"/>
    <p:sldId id="261" r:id="rId17"/>
    <p:sldId id="338" r:id="rId18"/>
    <p:sldId id="337" r:id="rId19"/>
    <p:sldId id="339" r:id="rId20"/>
    <p:sldId id="340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263" r:id="rId32"/>
    <p:sldId id="353" r:id="rId33"/>
    <p:sldId id="354" r:id="rId34"/>
    <p:sldId id="355" r:id="rId35"/>
    <p:sldId id="356" r:id="rId36"/>
    <p:sldId id="264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6" r:id="rId56"/>
    <p:sldId id="377" r:id="rId57"/>
    <p:sldId id="378" r:id="rId58"/>
    <p:sldId id="379" r:id="rId59"/>
    <p:sldId id="268" r:id="rId60"/>
    <p:sldId id="260" r:id="rId61"/>
    <p:sldId id="259" r:id="rId62"/>
    <p:sldId id="273" r:id="rId63"/>
    <p:sldId id="288" r:id="rId64"/>
    <p:sldId id="269" r:id="rId65"/>
    <p:sldId id="289" r:id="rId66"/>
    <p:sldId id="290" r:id="rId67"/>
    <p:sldId id="292" r:id="rId68"/>
    <p:sldId id="285" r:id="rId69"/>
    <p:sldId id="301" r:id="rId70"/>
    <p:sldId id="302" r:id="rId71"/>
    <p:sldId id="291" r:id="rId72"/>
    <p:sldId id="321" r:id="rId73"/>
    <p:sldId id="304" r:id="rId74"/>
    <p:sldId id="327" r:id="rId75"/>
    <p:sldId id="328" r:id="rId76"/>
    <p:sldId id="332" r:id="rId77"/>
    <p:sldId id="380" r:id="rId78"/>
    <p:sldId id="381" r:id="rId79"/>
    <p:sldId id="382" r:id="rId80"/>
    <p:sldId id="469" r:id="rId81"/>
    <p:sldId id="383" r:id="rId82"/>
    <p:sldId id="471" r:id="rId83"/>
    <p:sldId id="470" r:id="rId84"/>
    <p:sldId id="472" r:id="rId85"/>
    <p:sldId id="473" r:id="rId86"/>
    <p:sldId id="474" r:id="rId87"/>
    <p:sldId id="475" r:id="rId88"/>
    <p:sldId id="476" r:id="rId89"/>
    <p:sldId id="477" r:id="rId90"/>
    <p:sldId id="478" r:id="rId91"/>
    <p:sldId id="479" r:id="rId92"/>
    <p:sldId id="480" r:id="rId93"/>
    <p:sldId id="481" r:id="rId94"/>
    <p:sldId id="482" r:id="rId95"/>
    <p:sldId id="483" r:id="rId96"/>
    <p:sldId id="388" r:id="rId97"/>
    <p:sldId id="484" r:id="rId98"/>
    <p:sldId id="485" r:id="rId99"/>
    <p:sldId id="486" r:id="rId100"/>
    <p:sldId id="487" r:id="rId101"/>
    <p:sldId id="488" r:id="rId102"/>
    <p:sldId id="489" r:id="rId103"/>
    <p:sldId id="490" r:id="rId104"/>
    <p:sldId id="491" r:id="rId105"/>
    <p:sldId id="492" r:id="rId106"/>
    <p:sldId id="494" r:id="rId107"/>
    <p:sldId id="493" r:id="rId108"/>
    <p:sldId id="495" r:id="rId109"/>
    <p:sldId id="496" r:id="rId110"/>
    <p:sldId id="390" r:id="rId111"/>
    <p:sldId id="391" r:id="rId112"/>
    <p:sldId id="392" r:id="rId113"/>
    <p:sldId id="393" r:id="rId114"/>
    <p:sldId id="498" r:id="rId115"/>
    <p:sldId id="497" r:id="rId116"/>
    <p:sldId id="394" r:id="rId117"/>
    <p:sldId id="395" r:id="rId118"/>
    <p:sldId id="397" r:id="rId119"/>
    <p:sldId id="398" r:id="rId120"/>
    <p:sldId id="399" r:id="rId121"/>
    <p:sldId id="400" r:id="rId122"/>
    <p:sldId id="401" r:id="rId123"/>
    <p:sldId id="402" r:id="rId124"/>
    <p:sldId id="403" r:id="rId125"/>
    <p:sldId id="404" r:id="rId126"/>
    <p:sldId id="405" r:id="rId127"/>
    <p:sldId id="406" r:id="rId128"/>
    <p:sldId id="407" r:id="rId129"/>
    <p:sldId id="408" r:id="rId130"/>
    <p:sldId id="409" r:id="rId131"/>
    <p:sldId id="410" r:id="rId132"/>
    <p:sldId id="411" r:id="rId133"/>
    <p:sldId id="412" r:id="rId134"/>
    <p:sldId id="413" r:id="rId135"/>
    <p:sldId id="414" r:id="rId136"/>
    <p:sldId id="415" r:id="rId137"/>
    <p:sldId id="416" r:id="rId138"/>
    <p:sldId id="417" r:id="rId139"/>
    <p:sldId id="418" r:id="rId140"/>
    <p:sldId id="419" r:id="rId141"/>
    <p:sldId id="420" r:id="rId142"/>
    <p:sldId id="421" r:id="rId143"/>
    <p:sldId id="422" r:id="rId144"/>
    <p:sldId id="499" r:id="rId145"/>
    <p:sldId id="500" r:id="rId146"/>
    <p:sldId id="501" r:id="rId147"/>
    <p:sldId id="502" r:id="rId148"/>
    <p:sldId id="504" r:id="rId149"/>
    <p:sldId id="511" r:id="rId150"/>
    <p:sldId id="507" r:id="rId151"/>
    <p:sldId id="508" r:id="rId152"/>
    <p:sldId id="509" r:id="rId153"/>
    <p:sldId id="433" r:id="rId154"/>
    <p:sldId id="434" r:id="rId155"/>
    <p:sldId id="466" r:id="rId156"/>
    <p:sldId id="436" r:id="rId157"/>
    <p:sldId id="437" r:id="rId158"/>
    <p:sldId id="438" r:id="rId159"/>
    <p:sldId id="439" r:id="rId160"/>
    <p:sldId id="440" r:id="rId161"/>
    <p:sldId id="441" r:id="rId162"/>
    <p:sldId id="442" r:id="rId163"/>
    <p:sldId id="443" r:id="rId164"/>
    <p:sldId id="444" r:id="rId165"/>
    <p:sldId id="445" r:id="rId166"/>
    <p:sldId id="446" r:id="rId167"/>
    <p:sldId id="447" r:id="rId168"/>
    <p:sldId id="448" r:id="rId169"/>
    <p:sldId id="449" r:id="rId170"/>
    <p:sldId id="450" r:id="rId171"/>
    <p:sldId id="451" r:id="rId172"/>
    <p:sldId id="452" r:id="rId173"/>
    <p:sldId id="453" r:id="rId174"/>
    <p:sldId id="454" r:id="rId175"/>
    <p:sldId id="467" r:id="rId176"/>
    <p:sldId id="455" r:id="rId177"/>
    <p:sldId id="456" r:id="rId178"/>
    <p:sldId id="457" r:id="rId179"/>
    <p:sldId id="458" r:id="rId180"/>
    <p:sldId id="459" r:id="rId181"/>
    <p:sldId id="460" r:id="rId182"/>
    <p:sldId id="461" r:id="rId183"/>
    <p:sldId id="462" r:id="rId184"/>
    <p:sldId id="463" r:id="rId185"/>
    <p:sldId id="468" r:id="rId186"/>
    <p:sldId id="295" r:id="rId187"/>
    <p:sldId id="331" r:id="rId18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3300"/>
    <a:srgbClr val="006600"/>
    <a:srgbClr val="660033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360" autoAdjust="0"/>
    <p:restoredTop sz="94711" autoAdjust="0"/>
  </p:normalViewPr>
  <p:slideViewPr>
    <p:cSldViewPr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C8C51C8-1810-4B65-8078-369207ACD6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93445A-45CF-40FB-B2E3-938865D888B3}" type="datetimeFigureOut">
              <a:rPr lang="cs-CZ"/>
              <a:pPr>
                <a:defRPr/>
              </a:pPr>
              <a:t>15.10.2019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8EBD177-220D-40E2-9C1E-FD7FD6756C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A9879C-2D8A-4C54-A63E-650004849376}" type="slidenum">
              <a:rPr lang="cs-CZ" altLang="cs-CZ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52D4A1-8275-4530-8DA7-A12BFD473D04}" type="slidenum">
              <a:rPr lang="cs-CZ" altLang="cs-CZ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EA8330-70DA-4873-8B87-3DF2CCE2C723}" type="slidenum">
              <a:rPr lang="cs-CZ" altLang="cs-CZ"/>
              <a:pPr/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0F60A0-B87B-4848-ADBE-05DFC1C8611E}" type="slidenum">
              <a:rPr lang="cs-CZ" altLang="cs-CZ"/>
              <a:pPr/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A682F7-9131-4CA4-9100-34BB2FAF0CC3}" type="slidenum">
              <a:rPr lang="cs-CZ" altLang="cs-CZ"/>
              <a:pPr/>
              <a:t>31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843F71-32C7-44BF-919D-83FA82220ABA}" type="slidenum">
              <a:rPr lang="cs-CZ" altLang="cs-CZ"/>
              <a:pPr/>
              <a:t>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0599F7-209B-4F89-A0F9-8C07F728D9D3}" type="slidenum">
              <a:rPr lang="cs-CZ" altLang="cs-CZ"/>
              <a:pPr/>
              <a:t>59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42A4B8-63EC-4FC2-A197-5E8D9FD869F6}" type="slidenum">
              <a:rPr lang="cs-CZ" altLang="cs-CZ"/>
              <a:pPr/>
              <a:t>60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6EDD28-D242-481D-885E-0DA23C36358B}" type="slidenum">
              <a:rPr lang="cs-CZ" altLang="cs-CZ"/>
              <a:pPr/>
              <a:t>61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494512-E3D6-4741-AF98-CD3559C3BFD2}" type="slidenum">
              <a:rPr lang="cs-CZ" altLang="cs-CZ"/>
              <a:pPr/>
              <a:t>62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D2ADB9-7106-460B-A286-3047E5556EE3}" type="slidenum">
              <a:rPr lang="cs-CZ" altLang="cs-CZ"/>
              <a:pPr/>
              <a:t>63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626C30-9170-485B-A1E6-6F02A4A61CB1}" type="slidenum">
              <a:rPr lang="cs-CZ" altLang="cs-CZ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5B89C1-AFF1-4E45-8989-11A8117347B3}" type="slidenum">
              <a:rPr lang="cs-CZ" altLang="cs-CZ"/>
              <a:pPr/>
              <a:t>64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F9F3F9-0DB1-48F2-A93F-06611732B6CE}" type="slidenum">
              <a:rPr lang="cs-CZ" altLang="cs-CZ"/>
              <a:pPr/>
              <a:t>65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D5FCFB-22EE-46A0-9C22-7A3F5639881C}" type="slidenum">
              <a:rPr lang="cs-CZ" altLang="cs-CZ"/>
              <a:pPr/>
              <a:t>66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4CAC77-B486-4A92-BFB4-B73E78FA0004}" type="slidenum">
              <a:rPr lang="cs-CZ" altLang="cs-CZ"/>
              <a:pPr/>
              <a:t>67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2E7B47-3165-4B25-A52B-8D5FB9302EAE}" type="slidenum">
              <a:rPr lang="cs-CZ" altLang="cs-CZ"/>
              <a:pPr/>
              <a:t>68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3C5C2C-6E02-47B4-A3EB-4E3A631AA928}" type="slidenum">
              <a:rPr lang="cs-CZ" altLang="cs-CZ"/>
              <a:pPr/>
              <a:t>69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143924-68FB-4E5F-9D3D-51DB5DDCBA59}" type="slidenum">
              <a:rPr lang="cs-CZ" altLang="cs-CZ"/>
              <a:pPr/>
              <a:t>70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43FE21-F76D-4092-A508-C87A43225B81}" type="slidenum">
              <a:rPr lang="cs-CZ" altLang="cs-CZ"/>
              <a:pPr/>
              <a:t>71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3AEB29-0189-41C4-A111-C148FB8451DC}" type="slidenum">
              <a:rPr lang="cs-CZ" altLang="cs-CZ"/>
              <a:pPr/>
              <a:t>72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A106E2-5BC1-4C2C-B76D-1573A7713039}" type="slidenum">
              <a:rPr lang="cs-CZ" altLang="cs-CZ"/>
              <a:pPr/>
              <a:t>73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6D64D0-80B7-4CC2-A392-93F9CFCF0C9C}" type="slidenum">
              <a:rPr lang="cs-CZ" altLang="cs-CZ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73F756-BB40-4D8A-AA9F-F8E307C87249}" type="slidenum">
              <a:rPr lang="cs-CZ" altLang="cs-CZ"/>
              <a:pPr/>
              <a:t>74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79B766-1AEC-494F-BC51-BCC0EEF21C8A}" type="slidenum">
              <a:rPr lang="cs-CZ" altLang="cs-CZ"/>
              <a:pPr/>
              <a:t>75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026265-C858-42C7-A473-643DF0ECC872}" type="slidenum">
              <a:rPr lang="cs-CZ" altLang="cs-CZ"/>
              <a:pPr/>
              <a:t>76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74B7F4-19DE-4BC8-9D92-8E95AD307CD7}" type="slidenum">
              <a:rPr lang="en-US" altLang="cs-CZ"/>
              <a:pPr/>
              <a:t>91</a:t>
            </a:fld>
            <a:endParaRPr lang="en-US" alt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2FC326-47A7-4A7D-AD72-5D80F9A6D3D8}" type="slidenum">
              <a:rPr lang="cs-CZ" altLang="cs-CZ"/>
              <a:pPr/>
              <a:t>186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3CC62E-F808-4CED-B1B6-B58E55D3CB64}" type="slidenum">
              <a:rPr lang="cs-CZ" altLang="cs-CZ"/>
              <a:pPr/>
              <a:t>187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94A92-0F46-41A1-996E-FB9241913C97}" type="slidenum">
              <a:rPr lang="cs-CZ" altLang="cs-CZ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98E14A-9584-4183-8995-9B46F33EC358}" type="slidenum">
              <a:rPr lang="cs-CZ" altLang="cs-CZ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CD1961-4A3A-4169-BDE0-89CEF4C81E3B}" type="slidenum">
              <a:rPr lang="cs-CZ" altLang="cs-CZ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3C8224-9DC0-4B74-9FF3-DCD0B020A956}" type="slidenum">
              <a:rPr lang="cs-CZ" altLang="cs-CZ"/>
              <a:pPr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E8A447-8035-40D9-9C9B-B6468E7855D5}" type="slidenum">
              <a:rPr lang="cs-CZ" altLang="cs-CZ"/>
              <a:pPr/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12B4A8-25A5-41F5-89FA-4173F2F4113A}" type="slidenum">
              <a:rPr lang="cs-CZ" altLang="cs-CZ"/>
              <a:pPr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CCCC29-F174-495D-AB56-C3C2122757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9715F-ED1A-4AE5-903E-7774D65A8E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F7699-1F05-4552-A899-099159B349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C9B0-A689-41EB-9CA5-CC0F3457AE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A5D3-E873-4F75-8B97-2FF6CE2271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A183C-3F0B-430D-900C-372605A7D9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971B4-3A49-4845-A263-5D1C885D6C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51F0C-C892-481A-AF65-443CAFEB6E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4E7C-7D2F-4A5E-A61D-968FB900C5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DB8AF-8D66-47E2-BD69-3B3592D399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C3611-4D81-47FF-8995-4AAFAE97DE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A33A2-683B-4252-910D-4FCC4CA593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E03D-E9E0-4451-8F97-7A1AEFB565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F5441922-026B-4176-9154-EB4F9ED915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2052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1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j@seznam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tmarketing.proweb.cz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mailto:rsj@seznam.cz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tmarketing.proweb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tegicbusinessinsights.com/vals/ustypes.shtml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6238" y="1773238"/>
            <a:ext cx="6019800" cy="2209800"/>
          </a:xfrm>
        </p:spPr>
        <p:txBody>
          <a:bodyPr/>
          <a:lstStyle/>
          <a:p>
            <a:pPr eaLnBrk="1" hangingPunct="1"/>
            <a:r>
              <a:rPr lang="cs-CZ" altLang="cs-CZ" sz="4800" b="1" smtClean="0"/>
              <a:t>Marketing v kultuře</a:t>
            </a:r>
            <a:endParaRPr lang="cs-CZ" altLang="cs-CZ" sz="4600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 smtClean="0"/>
              <a:t>Ing. Radka Johnová, Ph.D.</a:t>
            </a:r>
          </a:p>
          <a:p>
            <a:pPr eaLnBrk="1" hangingPunct="1">
              <a:defRPr/>
            </a:pPr>
            <a:r>
              <a:rPr lang="cs-CZ" altLang="cs-CZ" b="1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rsj</a:t>
            </a: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@seznam.</a:t>
            </a:r>
            <a:r>
              <a:rPr lang="cs-CZ" altLang="cs-CZ" b="1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cz</a:t>
            </a:r>
            <a:endParaRPr lang="cs-CZ" alt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cs-CZ" dirty="0" smtClean="0">
                <a:hlinkClick r:id="rId4"/>
              </a:rPr>
              <a:t>https://artmarketing.proweb.cz</a:t>
            </a:r>
            <a:endParaRPr lang="cs-CZ" dirty="0" smtClean="0"/>
          </a:p>
          <a:p>
            <a:pPr eaLnBrk="1" hangingPunct="1">
              <a:defRPr/>
            </a:pPr>
            <a:endParaRPr lang="cs-CZ" altLang="cs-CZ" b="1" dirty="0" smtClean="0"/>
          </a:p>
          <a:p>
            <a:pPr eaLnBrk="1" hangingPunct="1">
              <a:defRPr/>
            </a:pPr>
            <a:endParaRPr lang="cs-CZ" alt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Ekonomické vědy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Ekonomie </a:t>
            </a:r>
          </a:p>
          <a:p>
            <a:pPr lvl="1" eaLnBrk="1" hangingPunct="1"/>
            <a:r>
              <a:rPr lang="cs-CZ" altLang="cs-CZ" sz="3600" smtClean="0"/>
              <a:t>Makroekonomie</a:t>
            </a:r>
          </a:p>
          <a:p>
            <a:pPr lvl="1" eaLnBrk="1" hangingPunct="1"/>
            <a:r>
              <a:rPr lang="cs-CZ" altLang="cs-CZ" sz="3600" smtClean="0"/>
              <a:t>Mikroekonomie </a:t>
            </a:r>
          </a:p>
          <a:p>
            <a:pPr lvl="2" eaLnBrk="1" hangingPunct="1"/>
            <a:r>
              <a:rPr lang="cs-CZ" altLang="cs-CZ" sz="3600" smtClean="0"/>
              <a:t>Ekonomika </a:t>
            </a:r>
          </a:p>
          <a:p>
            <a:pPr lvl="3" eaLnBrk="1" hangingPunct="1"/>
            <a:r>
              <a:rPr lang="cs-CZ" altLang="cs-CZ" sz="3200" smtClean="0"/>
              <a:t>Management</a:t>
            </a:r>
          </a:p>
          <a:p>
            <a:pPr lvl="4" eaLnBrk="1" hangingPunct="1"/>
            <a:r>
              <a:rPr lang="cs-CZ" altLang="cs-CZ" sz="3200" b="1" smtClean="0"/>
              <a:t>Marketing</a:t>
            </a:r>
            <a:r>
              <a:rPr lang="cs-CZ" altLang="cs-CZ" sz="3200" smtClean="0"/>
              <a:t>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Modely rozhodování spotřebitele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29600" cy="4238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Extenzívní řešení problému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Velké množství informací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Neporovnatelné informace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Bez stanovených priorit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Limitované řešení problému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Jsou kritéria pro hodnocení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Nejsou stanoveny preference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Rutinní odezva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Zkušenosti z dřívějška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Volba dle zavedených kritérií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Doplňující informace k ověření správnosti rozhodnutí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r>
              <a:rPr lang="cs-CZ" altLang="cs-CZ" sz="3600" b="1" smtClean="0"/>
              <a:t>Modely rozhodování spotřebitele</a:t>
            </a:r>
            <a:endParaRPr lang="en-US" altLang="cs-CZ" sz="3600" smtClean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741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800" b="1" smtClean="0"/>
              <a:t>Ekonomický pohled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400" smtClean="0"/>
              <a:t>Všechny informace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400" smtClean="0"/>
              <a:t>Zpracovat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400" smtClean="0"/>
              <a:t>Vyhodnotit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400" smtClean="0"/>
              <a:t>Využít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800" smtClean="0">
                <a:solidFill>
                  <a:srgbClr val="024EBE"/>
                </a:solidFill>
              </a:rPr>
              <a:t>Teorie racionálních rozhodnutí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400" smtClean="0">
                <a:solidFill>
                  <a:srgbClr val="024EBE"/>
                </a:solidFill>
              </a:rPr>
              <a:t>Herbert Simon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800" b="1" smtClean="0"/>
              <a:t>Kognitivní pohled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400" smtClean="0"/>
              <a:t>Aktivní vyhledání a vyhodnocení informací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400" smtClean="0"/>
              <a:t>Přiměřené množství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400" smtClean="0"/>
              <a:t>Schopnost zpracovat informace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400" smtClean="0"/>
              <a:t>Preference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400" smtClean="0"/>
              <a:t>Zaměření na cíl nezahlcení informacemi</a:t>
            </a:r>
          </a:p>
          <a:p>
            <a:endParaRPr lang="en-US" altLang="cs-CZ" smtClean="0"/>
          </a:p>
        </p:txBody>
      </p:sp>
      <p:sp>
        <p:nvSpPr>
          <p:cNvPr id="4" name="Obousměrná svislá šipka 3"/>
          <p:cNvSpPr/>
          <p:nvPr/>
        </p:nvSpPr>
        <p:spPr>
          <a:xfrm>
            <a:off x="6084888" y="2636838"/>
            <a:ext cx="484187" cy="12160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r>
              <a:rPr lang="cs-CZ" altLang="cs-CZ" sz="3600" b="1" smtClean="0"/>
              <a:t>Modely rozhodování spotřebitele</a:t>
            </a:r>
            <a:endParaRPr lang="en-US" altLang="cs-CZ" sz="3600" smtClean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98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Pasivní pohled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mtClean="0"/>
              <a:t>Objekt k manipulaci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mtClean="0"/>
              <a:t>Impulsivní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mtClean="0"/>
              <a:t>Iracionální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mtClean="0"/>
              <a:t>Nástroj marketérů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Emocionální pohled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mtClean="0"/>
              <a:t>Pocity, emoce, nálada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Sociologický přístup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mtClean="0"/>
              <a:t>Prostředí, normy, pravidla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Psychologický behaviorální přístup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mtClean="0"/>
              <a:t>Stimuly, podněty, odezva</a:t>
            </a:r>
          </a:p>
          <a:p>
            <a:endParaRPr lang="en-US" altLang="cs-CZ" smtClean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r>
              <a:rPr lang="cs-CZ" altLang="cs-CZ" sz="3600" b="1" smtClean="0"/>
              <a:t>Modely rozhodování spotřebitele</a:t>
            </a:r>
            <a:endParaRPr lang="en-US" altLang="cs-CZ" sz="3600" smtClean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6704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z="2800" b="1" smtClean="0"/>
              <a:t>Marshallův model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Kupující – rozumný jedinec, max. U, min. C, P</a:t>
            </a:r>
          </a:p>
          <a:p>
            <a:pPr>
              <a:spcBef>
                <a:spcPct val="0"/>
              </a:spcBef>
            </a:pPr>
            <a:r>
              <a:rPr lang="cs-CZ" altLang="cs-CZ" sz="2800" b="1" smtClean="0"/>
              <a:t>Veblenův model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Vliv skupiny 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Identifikovat se s ní nebo uniknout</a:t>
            </a:r>
          </a:p>
          <a:p>
            <a:pPr>
              <a:spcBef>
                <a:spcPct val="0"/>
              </a:spcBef>
            </a:pPr>
            <a:r>
              <a:rPr lang="cs-CZ" altLang="cs-CZ" sz="2800" b="1" smtClean="0"/>
              <a:t>Copelandův model </a:t>
            </a:r>
            <a:r>
              <a:rPr lang="cs-CZ" altLang="cs-CZ" sz="2800" smtClean="0"/>
              <a:t>– nákup: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Běžný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Promyšlený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Specializovaný</a:t>
            </a:r>
          </a:p>
          <a:p>
            <a:pPr>
              <a:spcBef>
                <a:spcPct val="0"/>
              </a:spcBef>
            </a:pPr>
            <a:r>
              <a:rPr lang="cs-CZ" altLang="cs-CZ" sz="2800" b="1" smtClean="0"/>
              <a:t>Baudrillard-Becker</a:t>
            </a:r>
            <a:r>
              <a:rPr lang="cs-CZ" altLang="cs-CZ" sz="2800" smtClean="0"/>
              <a:t>ův model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Konzumací vytváříme určitá znamení</a:t>
            </a:r>
            <a:endParaRPr lang="en-US" altLang="cs-CZ" smtClean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Zkoumání rozhodování zákazníka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Introspektivní</a:t>
            </a:r>
          </a:p>
          <a:p>
            <a:r>
              <a:rPr lang="cs-CZ" altLang="cs-CZ" smtClean="0"/>
              <a:t>Retrospektivní</a:t>
            </a:r>
          </a:p>
          <a:p>
            <a:r>
              <a:rPr lang="cs-CZ" altLang="cs-CZ" smtClean="0"/>
              <a:t>Prospektivní </a:t>
            </a:r>
          </a:p>
          <a:p>
            <a:r>
              <a:rPr lang="cs-CZ" altLang="cs-CZ" smtClean="0"/>
              <a:t>Preskriptivní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Modifikace produktu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Skutečná modifikace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Psychologické modifikace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Psychologické přemístění</a:t>
            </a:r>
            <a:r>
              <a:rPr lang="cs-CZ" altLang="cs-CZ" smtClean="0"/>
              <a:t> (změna mínění o značce)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Konkurenční sesazení</a:t>
            </a:r>
            <a:r>
              <a:rPr lang="cs-CZ" altLang="cs-CZ" smtClean="0"/>
              <a:t> (změna mínění o konkurenčních značkách)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Modifikace přikládaného významu</a:t>
            </a:r>
            <a:r>
              <a:rPr lang="cs-CZ" altLang="cs-CZ" smtClean="0"/>
              <a:t> (změna významu užitných vlastností)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Zdůraznění opomíjených vlastností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Modifikace zákazníkova ideálního produktu</a:t>
            </a:r>
            <a:r>
              <a:rPr lang="cs-CZ" altLang="cs-CZ" smtClean="0"/>
              <a:t> (změna ideální představy spotřebitele)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Etapy kupního procesu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mtClean="0"/>
              <a:t>Identifikace problému – vjem potřeby</a:t>
            </a:r>
          </a:p>
          <a:p>
            <a:pPr eaLnBrk="1" hangingPunct="1"/>
            <a:r>
              <a:rPr lang="cs-CZ" altLang="cs-CZ" smtClean="0"/>
              <a:t>Sběr informací</a:t>
            </a:r>
          </a:p>
          <a:p>
            <a:pPr lvl="1" eaLnBrk="1" hangingPunct="1"/>
            <a:r>
              <a:rPr lang="cs-CZ" altLang="cs-CZ" smtClean="0"/>
              <a:t>Osobní zdroje</a:t>
            </a:r>
          </a:p>
          <a:p>
            <a:pPr lvl="1" eaLnBrk="1" hangingPunct="1"/>
            <a:r>
              <a:rPr lang="cs-CZ" altLang="cs-CZ" smtClean="0"/>
              <a:t>Zkušenostní zdroje</a:t>
            </a:r>
          </a:p>
          <a:p>
            <a:pPr lvl="1" eaLnBrk="1" hangingPunct="1"/>
            <a:r>
              <a:rPr lang="cs-CZ" altLang="cs-CZ" smtClean="0"/>
              <a:t>Veřejné zdroje</a:t>
            </a:r>
          </a:p>
          <a:p>
            <a:pPr lvl="1" eaLnBrk="1" hangingPunct="1"/>
            <a:r>
              <a:rPr lang="cs-CZ" altLang="cs-CZ" smtClean="0"/>
              <a:t>Komerční zdroje </a:t>
            </a:r>
          </a:p>
          <a:p>
            <a:pPr eaLnBrk="1" hangingPunct="1"/>
            <a:r>
              <a:rPr lang="cs-CZ" altLang="cs-CZ" smtClean="0"/>
              <a:t>Hodnocení alternativ</a:t>
            </a:r>
          </a:p>
          <a:p>
            <a:pPr eaLnBrk="1" hangingPunct="1"/>
            <a:r>
              <a:rPr lang="cs-CZ" altLang="cs-CZ" smtClean="0"/>
              <a:t>Rozhodnutí o koupi</a:t>
            </a:r>
          </a:p>
          <a:p>
            <a:pPr eaLnBrk="1" hangingPunct="1"/>
            <a:r>
              <a:rPr lang="cs-CZ" altLang="cs-CZ" smtClean="0"/>
              <a:t>Chování po koupi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b="1" smtClean="0"/>
              <a:t>Hodnocení alternativ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mtClean="0"/>
              <a:t>Kompenzační strategie</a:t>
            </a:r>
          </a:p>
          <a:p>
            <a:pPr lvl="1"/>
            <a:r>
              <a:rPr lang="cs-CZ" altLang="cs-CZ" smtClean="0"/>
              <a:t>Model očekávané hodnoty (prostý, vážený)</a:t>
            </a:r>
          </a:p>
          <a:p>
            <a:pPr lvl="1"/>
            <a:r>
              <a:rPr lang="cs-CZ" altLang="cs-CZ" smtClean="0"/>
              <a:t>Model ideálního produktu (prostý, vážený)</a:t>
            </a:r>
          </a:p>
          <a:p>
            <a:r>
              <a:rPr lang="cs-CZ" altLang="cs-CZ" smtClean="0"/>
              <a:t>Eliminační strategie</a:t>
            </a:r>
          </a:p>
          <a:p>
            <a:pPr lvl="1"/>
            <a:r>
              <a:rPr lang="cs-CZ" altLang="cs-CZ" smtClean="0"/>
              <a:t>Konjunktivní model</a:t>
            </a:r>
          </a:p>
          <a:p>
            <a:pPr lvl="1"/>
            <a:r>
              <a:rPr lang="cs-CZ" altLang="cs-CZ" smtClean="0"/>
              <a:t>Disjunktivní model</a:t>
            </a:r>
          </a:p>
          <a:p>
            <a:pPr lvl="1"/>
            <a:r>
              <a:rPr lang="cs-CZ" altLang="cs-CZ" smtClean="0"/>
              <a:t>Lexikografický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cs-CZ" altLang="cs-CZ" b="1" smtClean="0"/>
              <a:t>Kupní rozhodnutí</a:t>
            </a:r>
            <a:endParaRPr lang="cs-CZ" altLang="cs-CZ" smtClean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454525"/>
          </a:xfrm>
        </p:spPr>
        <p:txBody>
          <a:bodyPr/>
          <a:lstStyle/>
          <a:p>
            <a:r>
              <a:rPr lang="cs-CZ" altLang="cs-CZ" smtClean="0"/>
              <a:t>Kupní záměr</a:t>
            </a:r>
          </a:p>
          <a:p>
            <a:pPr lvl="1"/>
            <a:r>
              <a:rPr lang="cs-CZ" altLang="cs-CZ" smtClean="0"/>
              <a:t>Co? Značka, typ / Autor, dílo, období</a:t>
            </a:r>
          </a:p>
          <a:p>
            <a:pPr lvl="1"/>
            <a:r>
              <a:rPr lang="cs-CZ" altLang="cs-CZ" smtClean="0"/>
              <a:t>Kde? Obchodník</a:t>
            </a:r>
          </a:p>
          <a:p>
            <a:pPr lvl="1"/>
            <a:r>
              <a:rPr lang="cs-CZ" altLang="cs-CZ" smtClean="0"/>
              <a:t>Kolik? Množství</a:t>
            </a:r>
          </a:p>
          <a:p>
            <a:pPr lvl="1"/>
            <a:r>
              <a:rPr lang="cs-CZ" altLang="cs-CZ" smtClean="0"/>
              <a:t>Kdy?</a:t>
            </a:r>
          </a:p>
          <a:p>
            <a:pPr lvl="1"/>
            <a:r>
              <a:rPr lang="cs-CZ" altLang="cs-CZ" smtClean="0"/>
              <a:t>Jak? Způsob placení…</a:t>
            </a:r>
          </a:p>
          <a:p>
            <a:r>
              <a:rPr lang="cs-CZ" altLang="cs-CZ" smtClean="0"/>
              <a:t>Stanovisko ostatních</a:t>
            </a:r>
          </a:p>
          <a:p>
            <a:r>
              <a:rPr lang="cs-CZ" altLang="cs-CZ" smtClean="0"/>
              <a:t>Neočekávané situační faktory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r>
              <a:rPr lang="cs-CZ" altLang="cs-CZ" b="1" smtClean="0"/>
              <a:t>Používání produktu</a:t>
            </a:r>
          </a:p>
        </p:txBody>
      </p:sp>
      <p:sp>
        <p:nvSpPr>
          <p:cNvPr id="35843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6704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z="2800" smtClean="0"/>
              <a:t>Ponechá si ho</a:t>
            </a:r>
          </a:p>
          <a:p>
            <a:pPr lvl="1">
              <a:spcBef>
                <a:spcPct val="0"/>
              </a:spcBef>
            </a:pPr>
            <a:r>
              <a:rPr lang="cs-CZ" altLang="cs-CZ" sz="2400" smtClean="0"/>
              <a:t>K původnímu účelu</a:t>
            </a:r>
          </a:p>
          <a:p>
            <a:pPr lvl="1">
              <a:spcBef>
                <a:spcPct val="0"/>
              </a:spcBef>
            </a:pPr>
            <a:r>
              <a:rPr lang="cs-CZ" altLang="cs-CZ" sz="2400" smtClean="0"/>
              <a:t>K jinému účelu</a:t>
            </a:r>
          </a:p>
          <a:p>
            <a:pPr lvl="1">
              <a:spcBef>
                <a:spcPct val="0"/>
              </a:spcBef>
            </a:pPr>
            <a:r>
              <a:rPr lang="cs-CZ" altLang="cs-CZ" sz="2400" smtClean="0"/>
              <a:t>Uloží </a:t>
            </a:r>
          </a:p>
          <a:p>
            <a:pPr>
              <a:spcBef>
                <a:spcPct val="0"/>
              </a:spcBef>
            </a:pPr>
            <a:r>
              <a:rPr lang="cs-CZ" altLang="cs-CZ" sz="2800" smtClean="0"/>
              <a:t>Zbaví se ho dočasně</a:t>
            </a:r>
          </a:p>
          <a:p>
            <a:pPr lvl="1">
              <a:spcBef>
                <a:spcPct val="0"/>
              </a:spcBef>
            </a:pPr>
            <a:r>
              <a:rPr lang="cs-CZ" altLang="cs-CZ" sz="2400" smtClean="0"/>
              <a:t>Půjčí</a:t>
            </a:r>
          </a:p>
          <a:p>
            <a:pPr lvl="1">
              <a:spcBef>
                <a:spcPct val="0"/>
              </a:spcBef>
            </a:pPr>
            <a:r>
              <a:rPr lang="cs-CZ" altLang="cs-CZ" sz="2400" smtClean="0"/>
              <a:t>Pronajme </a:t>
            </a:r>
          </a:p>
          <a:p>
            <a:pPr>
              <a:spcBef>
                <a:spcPct val="0"/>
              </a:spcBef>
            </a:pPr>
            <a:r>
              <a:rPr lang="cs-CZ" altLang="cs-CZ" sz="2800" smtClean="0"/>
              <a:t>Zbaví se ho trvale</a:t>
            </a:r>
          </a:p>
          <a:p>
            <a:pPr lvl="1">
              <a:spcBef>
                <a:spcPct val="0"/>
              </a:spcBef>
            </a:pPr>
            <a:r>
              <a:rPr lang="cs-CZ" altLang="cs-CZ" sz="2400" smtClean="0"/>
              <a:t>Daruje</a:t>
            </a:r>
          </a:p>
          <a:p>
            <a:pPr lvl="1">
              <a:spcBef>
                <a:spcPct val="0"/>
              </a:spcBef>
            </a:pPr>
            <a:r>
              <a:rPr lang="cs-CZ" altLang="cs-CZ" sz="2400" smtClean="0"/>
              <a:t>Vymění</a:t>
            </a:r>
          </a:p>
          <a:p>
            <a:pPr lvl="1">
              <a:spcBef>
                <a:spcPct val="0"/>
              </a:spcBef>
            </a:pPr>
            <a:r>
              <a:rPr lang="cs-CZ" altLang="cs-CZ" sz="2400" smtClean="0"/>
              <a:t>Prodá</a:t>
            </a:r>
          </a:p>
          <a:p>
            <a:pPr lvl="1">
              <a:spcBef>
                <a:spcPct val="0"/>
              </a:spcBef>
            </a:pPr>
            <a:r>
              <a:rPr lang="cs-CZ" altLang="cs-CZ" sz="2400" smtClean="0"/>
              <a:t>Vyhodí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Marketing</a:t>
            </a:r>
            <a:r>
              <a:rPr lang="cs-CZ" smtClean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Mercurius</a:t>
            </a:r>
          </a:p>
          <a:p>
            <a:pPr eaLnBrk="1" hangingPunct="1"/>
            <a:r>
              <a:rPr lang="cs-CZ" smtClean="0"/>
              <a:t>Mercator </a:t>
            </a:r>
          </a:p>
          <a:p>
            <a:pPr eaLnBrk="1" hangingPunct="1"/>
            <a:r>
              <a:rPr lang="cs-CZ" smtClean="0"/>
              <a:t>Market</a:t>
            </a:r>
          </a:p>
          <a:p>
            <a:pPr eaLnBrk="1" hangingPunct="1"/>
            <a:r>
              <a:rPr lang="cs-CZ" smtClean="0"/>
              <a:t>Der Markt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Soubor volby produktu</a:t>
            </a:r>
            <a:br>
              <a:rPr lang="cs-CZ" sz="4000" b="1" smtClean="0"/>
            </a:br>
            <a:r>
              <a:rPr lang="cs-CZ" sz="3600" smtClean="0"/>
              <a:t>Spotřebitelská přidaná hodnota</a:t>
            </a:r>
            <a:endParaRPr lang="cs-CZ" sz="400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b="1" smtClean="0"/>
              <a:t>Celková spotřebitelská hodnota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Hodnota produktu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Hodnota služeb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Hodnota personálu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Hodnota image</a:t>
            </a:r>
            <a:endParaRPr 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sz="2400" b="1" smtClean="0"/>
              <a:t>Celková spotřebitelská cena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Peněžní cena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Cena času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Cena energie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Cena psychiky</a:t>
            </a:r>
          </a:p>
          <a:p>
            <a:pPr lvl="1" eaLnBrk="1" hangingPunct="1">
              <a:lnSpc>
                <a:spcPct val="80000"/>
              </a:lnSpc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Segmentace </a:t>
            </a:r>
            <a:r>
              <a:rPr lang="cs-CZ" b="1" dirty="0" smtClean="0"/>
              <a:t>zákazníků</a:t>
            </a:r>
            <a:endParaRPr lang="cs-CZ" b="1" dirty="0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Výhody </a:t>
            </a:r>
            <a:r>
              <a:rPr lang="cs-CZ" b="1" dirty="0" smtClean="0"/>
              <a:t>segmentace</a:t>
            </a:r>
          </a:p>
          <a:p>
            <a:pPr eaLnBrk="1" hangingPunct="1"/>
            <a:r>
              <a:rPr lang="cs-CZ" b="1" dirty="0" smtClean="0"/>
              <a:t>Pravidla segmentace</a:t>
            </a:r>
            <a:r>
              <a:rPr lang="cs-CZ" dirty="0" smtClean="0"/>
              <a:t> 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 smtClean="0"/>
          </a:p>
          <a:p>
            <a:pPr eaLnBrk="1" hangingPunct="1"/>
            <a:r>
              <a:rPr lang="cs-CZ" dirty="0" smtClean="0"/>
              <a:t>Velikost </a:t>
            </a:r>
            <a:r>
              <a:rPr lang="cs-CZ" dirty="0" smtClean="0"/>
              <a:t>- </a:t>
            </a:r>
            <a:r>
              <a:rPr lang="cs-CZ" dirty="0" smtClean="0"/>
              <a:t>dostatečně velká skupina</a:t>
            </a:r>
            <a:endParaRPr lang="cs-CZ" dirty="0" smtClean="0"/>
          </a:p>
          <a:p>
            <a:pPr eaLnBrk="1" hangingPunct="1"/>
            <a:r>
              <a:rPr lang="cs-CZ" dirty="0" smtClean="0"/>
              <a:t>Měřitelnost - jasně </a:t>
            </a:r>
            <a:r>
              <a:rPr lang="cs-CZ" dirty="0" smtClean="0"/>
              <a:t>identifikovatelná</a:t>
            </a:r>
            <a:endParaRPr lang="cs-CZ" dirty="0" smtClean="0"/>
          </a:p>
          <a:p>
            <a:pPr eaLnBrk="1" hangingPunct="1"/>
            <a:r>
              <a:rPr lang="cs-CZ" dirty="0" smtClean="0"/>
              <a:t>Dostupnost </a:t>
            </a:r>
            <a:r>
              <a:rPr lang="cs-CZ" dirty="0" smtClean="0"/>
              <a:t> - dosažitelná skupina</a:t>
            </a:r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Demografická segmentace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Pohlaví</a:t>
            </a:r>
          </a:p>
          <a:p>
            <a:pPr eaLnBrk="1" hangingPunct="1"/>
            <a:r>
              <a:rPr lang="cs-CZ" smtClean="0"/>
              <a:t>Věk</a:t>
            </a:r>
          </a:p>
          <a:p>
            <a:pPr eaLnBrk="1" hangingPunct="1"/>
            <a:r>
              <a:rPr lang="cs-CZ" smtClean="0"/>
              <a:t>Vzdělání</a:t>
            </a:r>
          </a:p>
          <a:p>
            <a:pPr eaLnBrk="1" hangingPunct="1"/>
            <a:r>
              <a:rPr lang="cs-CZ" smtClean="0"/>
              <a:t>Příjem</a:t>
            </a:r>
          </a:p>
          <a:p>
            <a:pPr eaLnBrk="1" hangingPunct="1"/>
            <a:r>
              <a:rPr lang="cs-CZ" smtClean="0"/>
              <a:t>Zaměstnání</a:t>
            </a:r>
          </a:p>
          <a:p>
            <a:pPr eaLnBrk="1" hangingPunct="1"/>
            <a:r>
              <a:rPr lang="cs-CZ" smtClean="0"/>
              <a:t>Životní cyklus rodiny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Psychografická segmentace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Společenské vrstvy</a:t>
            </a:r>
          </a:p>
          <a:p>
            <a:pPr eaLnBrk="1" hangingPunct="1"/>
            <a:r>
              <a:rPr lang="cs-CZ" smtClean="0"/>
              <a:t>Životní styl </a:t>
            </a:r>
          </a:p>
          <a:p>
            <a:pPr eaLnBrk="1" hangingPunct="1"/>
            <a:r>
              <a:rPr lang="cs-CZ" smtClean="0"/>
              <a:t>Osobnostní charakteristiky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r>
              <a:rPr lang="cs-CZ" altLang="cs-CZ" sz="3200" b="1" dirty="0" smtClean="0"/>
              <a:t>Typy zákazníků kulturních organizací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z="2800" dirty="0" smtClean="0"/>
              <a:t>Znalci – profesionálové (</a:t>
            </a:r>
            <a:r>
              <a:rPr lang="cs-CZ" altLang="cs-CZ" sz="2800" dirty="0" err="1" smtClean="0"/>
              <a:t>professionals</a:t>
            </a:r>
            <a:r>
              <a:rPr lang="cs-CZ" altLang="cs-CZ" sz="2800" dirty="0" smtClean="0"/>
              <a:t>)</a:t>
            </a:r>
          </a:p>
          <a:p>
            <a:pPr>
              <a:spcBef>
                <a:spcPct val="0"/>
              </a:spcBef>
            </a:pPr>
            <a:r>
              <a:rPr lang="cs-CZ" altLang="cs-CZ" sz="2800" dirty="0" smtClean="0"/>
              <a:t>Znalci amatéři (</a:t>
            </a:r>
            <a:r>
              <a:rPr lang="cs-CZ" altLang="cs-CZ" sz="2800" dirty="0" err="1" smtClean="0"/>
              <a:t>hobbyists</a:t>
            </a:r>
            <a:r>
              <a:rPr lang="cs-CZ" altLang="cs-CZ" sz="2800" dirty="0" smtClean="0"/>
              <a:t>)</a:t>
            </a:r>
          </a:p>
          <a:p>
            <a:pPr>
              <a:spcBef>
                <a:spcPct val="0"/>
              </a:spcBef>
            </a:pPr>
            <a:r>
              <a:rPr lang="cs-CZ" altLang="cs-CZ" sz="2800" dirty="0" smtClean="0"/>
              <a:t>Průzkumníci, objevitelé (</a:t>
            </a:r>
            <a:r>
              <a:rPr lang="cs-CZ" altLang="cs-CZ" sz="2800" dirty="0" err="1" smtClean="0"/>
              <a:t>explorers</a:t>
            </a:r>
            <a:r>
              <a:rPr lang="cs-CZ" altLang="cs-CZ" sz="2800" dirty="0" smtClean="0"/>
              <a:t>)</a:t>
            </a:r>
          </a:p>
          <a:p>
            <a:pPr>
              <a:spcBef>
                <a:spcPct val="0"/>
              </a:spcBef>
            </a:pPr>
            <a:r>
              <a:rPr lang="cs-CZ" altLang="cs-CZ" sz="2800" dirty="0" smtClean="0"/>
              <a:t>Zvědavci (</a:t>
            </a:r>
            <a:r>
              <a:rPr lang="cs-CZ" altLang="cs-CZ" sz="2800" dirty="0" err="1" smtClean="0"/>
              <a:t>curiosity</a:t>
            </a:r>
            <a:r>
              <a:rPr lang="cs-CZ" altLang="cs-CZ" sz="2800" dirty="0" smtClean="0"/>
              <a:t>-</a:t>
            </a:r>
            <a:r>
              <a:rPr lang="cs-CZ" altLang="cs-CZ" sz="2800" dirty="0" err="1" smtClean="0"/>
              <a:t>driven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visitors</a:t>
            </a:r>
            <a:r>
              <a:rPr lang="cs-CZ" altLang="cs-CZ" sz="2800" dirty="0" smtClean="0"/>
              <a:t>)</a:t>
            </a:r>
          </a:p>
          <a:p>
            <a:pPr>
              <a:spcBef>
                <a:spcPct val="0"/>
              </a:spcBef>
            </a:pPr>
            <a:r>
              <a:rPr lang="cs-CZ" altLang="cs-CZ" sz="2800" dirty="0" smtClean="0"/>
              <a:t>Hledači zážitků (</a:t>
            </a:r>
            <a:r>
              <a:rPr lang="cs-CZ" altLang="cs-CZ" sz="2800" dirty="0" err="1" smtClean="0"/>
              <a:t>experience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seekers</a:t>
            </a:r>
            <a:r>
              <a:rPr lang="cs-CZ" altLang="cs-CZ" sz="2800" dirty="0" smtClean="0"/>
              <a:t>)</a:t>
            </a:r>
          </a:p>
          <a:p>
            <a:pPr>
              <a:spcBef>
                <a:spcPct val="0"/>
              </a:spcBef>
            </a:pPr>
            <a:r>
              <a:rPr lang="cs-CZ" altLang="cs-CZ" sz="2800" dirty="0" smtClean="0"/>
              <a:t>Zprostředkovatelé (</a:t>
            </a:r>
            <a:r>
              <a:rPr lang="cs-CZ" altLang="cs-CZ" sz="2800" dirty="0" err="1" smtClean="0"/>
              <a:t>facilitators</a:t>
            </a:r>
            <a:r>
              <a:rPr lang="cs-CZ" altLang="cs-CZ" sz="2800" dirty="0" smtClean="0"/>
              <a:t>)</a:t>
            </a:r>
          </a:p>
          <a:p>
            <a:pPr>
              <a:spcBef>
                <a:spcPct val="0"/>
              </a:spcBef>
            </a:pPr>
            <a:r>
              <a:rPr lang="cs-CZ" altLang="cs-CZ" sz="2800" dirty="0" smtClean="0"/>
              <a:t>Ovce (</a:t>
            </a:r>
            <a:r>
              <a:rPr lang="cs-CZ" altLang="cs-CZ" sz="2800" dirty="0" err="1" smtClean="0"/>
              <a:t>sheep</a:t>
            </a:r>
            <a:r>
              <a:rPr lang="cs-CZ" altLang="cs-CZ" sz="2800" dirty="0" smtClean="0"/>
              <a:t>)</a:t>
            </a:r>
          </a:p>
          <a:p>
            <a:pPr>
              <a:spcBef>
                <a:spcPct val="0"/>
              </a:spcBef>
            </a:pPr>
            <a:r>
              <a:rPr lang="cs-CZ" altLang="cs-CZ" sz="2800" dirty="0" smtClean="0"/>
              <a:t>Duchovní poutníci (</a:t>
            </a:r>
            <a:r>
              <a:rPr lang="cs-CZ" altLang="cs-CZ" sz="2800" dirty="0" err="1" smtClean="0"/>
              <a:t>spiritual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pilgrims</a:t>
            </a:r>
            <a:r>
              <a:rPr lang="cs-CZ" altLang="cs-CZ" sz="2800" dirty="0" smtClean="0"/>
              <a:t>)</a:t>
            </a:r>
          </a:p>
          <a:p>
            <a:pPr>
              <a:spcBef>
                <a:spcPct val="0"/>
              </a:spcBef>
            </a:pPr>
            <a:r>
              <a:rPr lang="cs-CZ" altLang="cs-CZ" sz="2800" dirty="0" smtClean="0"/>
              <a:t>Konzumenti</a:t>
            </a:r>
          </a:p>
          <a:p>
            <a:pPr>
              <a:spcBef>
                <a:spcPct val="0"/>
              </a:spcBef>
            </a:pPr>
            <a:r>
              <a:rPr lang="cs-CZ" altLang="cs-CZ" sz="2800" dirty="0" smtClean="0"/>
              <a:t>Snobi</a:t>
            </a:r>
          </a:p>
          <a:p>
            <a:pPr>
              <a:spcBef>
                <a:spcPct val="0"/>
              </a:spcBef>
            </a:pPr>
            <a:r>
              <a:rPr lang="cs-CZ" altLang="cs-CZ" sz="2800" dirty="0" smtClean="0"/>
              <a:t>Kritici</a:t>
            </a:r>
          </a:p>
          <a:p>
            <a:pPr>
              <a:spcBef>
                <a:spcPct val="0"/>
              </a:spcBef>
            </a:pPr>
            <a:endParaRPr lang="cs-CZ" altLang="cs-CZ" sz="2800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r>
              <a:rPr lang="cs-CZ" altLang="cs-CZ" sz="3600" b="1" smtClean="0"/>
              <a:t>Typy návštěvníků prodejních galerií</a:t>
            </a:r>
            <a:endParaRPr lang="cs-CZ" altLang="cs-CZ" smtClean="0"/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454525"/>
          </a:xfrm>
        </p:spPr>
        <p:txBody>
          <a:bodyPr/>
          <a:lstStyle/>
          <a:p>
            <a:r>
              <a:rPr lang="cs-CZ" altLang="cs-CZ" smtClean="0"/>
              <a:t>Investor</a:t>
            </a:r>
          </a:p>
          <a:p>
            <a:r>
              <a:rPr lang="cs-CZ" altLang="cs-CZ" smtClean="0"/>
              <a:t>Investor – mecenáš</a:t>
            </a:r>
          </a:p>
          <a:p>
            <a:r>
              <a:rPr lang="cs-CZ" altLang="cs-CZ" smtClean="0"/>
              <a:t>Nadšenec </a:t>
            </a:r>
          </a:p>
          <a:p>
            <a:r>
              <a:rPr lang="cs-CZ" altLang="cs-CZ" smtClean="0"/>
              <a:t>Estét </a:t>
            </a:r>
          </a:p>
          <a:p>
            <a:r>
              <a:rPr lang="cs-CZ" altLang="cs-CZ" smtClean="0"/>
              <a:t>Sběratel</a:t>
            </a:r>
          </a:p>
          <a:p>
            <a:r>
              <a:rPr lang="cs-CZ" altLang="cs-CZ" smtClean="0"/>
              <a:t>Snob</a:t>
            </a:r>
          </a:p>
          <a:p>
            <a:r>
              <a:rPr lang="cs-CZ" altLang="cs-CZ" smtClean="0"/>
              <a:t>Dárce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Segmentace firem a organizací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Velikost </a:t>
            </a:r>
          </a:p>
          <a:p>
            <a:pPr eaLnBrk="1" hangingPunct="1"/>
            <a:r>
              <a:rPr lang="cs-CZ" smtClean="0"/>
              <a:t>Místo </a:t>
            </a:r>
          </a:p>
          <a:p>
            <a:pPr eaLnBrk="1" hangingPunct="1"/>
            <a:r>
              <a:rPr lang="cs-CZ" smtClean="0"/>
              <a:t>Obor činnosti</a:t>
            </a:r>
          </a:p>
          <a:p>
            <a:pPr eaLnBrk="1" hangingPunct="1"/>
            <a:r>
              <a:rPr lang="cs-CZ" smtClean="0"/>
              <a:t>Zdroje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Subjektivní proměnné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Zájmy a preference majitele</a:t>
            </a:r>
          </a:p>
          <a:p>
            <a:pPr eaLnBrk="1" hangingPunct="1"/>
            <a:r>
              <a:rPr lang="cs-CZ" smtClean="0"/>
              <a:t>Osobní vztahy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600" b="1" smtClean="0"/>
              <a:t>Marketingové informace a marketingový výzkum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Zdroje dat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/>
              <a:t>Sekundární informace</a:t>
            </a:r>
            <a:r>
              <a:rPr lang="cs-CZ" sz="24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Interní informace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Externí informace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Primární informace</a:t>
            </a:r>
            <a:r>
              <a:rPr lang="cs-CZ" sz="24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Dotazníky  (typy otázek)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Pozorování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Skupinová diskuse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Prognostická dílna, brainstorming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Průzkum uživatelů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Průzkum okolí (obce) - potenciálních uživatelů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Průzkum pracovníků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i="1" smtClean="0"/>
              <a:t>Definice marketingu dle Americké marketingové společnosti, 1985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cs-CZ" altLang="cs-CZ" i="1" smtClean="0"/>
              <a:t>“Marketing je procesem plánování a naplňování koncepce, oceňování, propagace a distribuce myšlenek, výrobků a služeb, který směřuje k uskutečnění vzájemné výměny, uspokojující potřeby jedinců.”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Informace a jejich použití v oblasti kulturního dědictví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Popis</a:t>
            </a:r>
          </a:p>
          <a:p>
            <a:pPr eaLnBrk="1" hangingPunct="1"/>
            <a:r>
              <a:rPr lang="cs-CZ" smtClean="0"/>
              <a:t>Vysvětlení příčin</a:t>
            </a:r>
          </a:p>
          <a:p>
            <a:pPr eaLnBrk="1" hangingPunct="1"/>
            <a:r>
              <a:rPr lang="cs-CZ" smtClean="0"/>
              <a:t>Předpovídání tendencí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Cíle marketingového výzkumu</a:t>
            </a:r>
            <a:br>
              <a:rPr lang="cs-CZ" sz="4000" b="1" smtClean="0"/>
            </a:br>
            <a:r>
              <a:rPr lang="cs-CZ" sz="4000" b="1" smtClean="0"/>
              <a:t>Typy výzkumu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Explorační výzkum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Průzkum potenciálních zákazníků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Deskriptivní výzkum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Kauzální výzkum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Kvantitativní výzkum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Kvalitativní výzkum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Příprava výzkumného projektu</a:t>
            </a:r>
            <a:br>
              <a:rPr lang="cs-CZ" sz="4000" b="1" smtClean="0"/>
            </a:br>
            <a:r>
              <a:rPr lang="cs-CZ" sz="4000" b="1" smtClean="0"/>
              <a:t>Metody výzkumu: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Pozorování </a:t>
            </a:r>
          </a:p>
          <a:p>
            <a:pPr eaLnBrk="1" hangingPunct="1"/>
            <a:r>
              <a:rPr lang="cs-CZ" smtClean="0"/>
              <a:t>Skupinové dotazování </a:t>
            </a:r>
          </a:p>
          <a:p>
            <a:pPr eaLnBrk="1" hangingPunct="1"/>
            <a:r>
              <a:rPr lang="cs-CZ" smtClean="0"/>
              <a:t>Průzkum </a:t>
            </a:r>
          </a:p>
          <a:p>
            <a:pPr eaLnBrk="1" hangingPunct="1"/>
            <a:r>
              <a:rPr lang="cs-CZ" smtClean="0"/>
              <a:t>Experimentální výzkum </a:t>
            </a:r>
          </a:p>
          <a:p>
            <a:pPr eaLnBrk="1" hangingPunct="1"/>
            <a:r>
              <a:rPr lang="cs-CZ" smtClean="0"/>
              <a:t>Experiment v laboratorních podmínkách</a:t>
            </a:r>
          </a:p>
          <a:p>
            <a:pPr eaLnBrk="1" hangingPunct="1"/>
            <a:r>
              <a:rPr lang="cs-CZ" smtClean="0"/>
              <a:t>Experiment v reálných podmínkách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eaLnBrk="1" hangingPunct="1"/>
            <a:r>
              <a:rPr lang="cs-CZ" sz="4000" b="1" smtClean="0"/>
              <a:t>Sběr dat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670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/>
              <a:t>Pozorování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Dotazování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Technické prostředky sběru dat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b="1" smtClean="0"/>
              <a:t>Průmyslové kamery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b="1" smtClean="0"/>
              <a:t>Snímač čárového kódu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b="1" smtClean="0"/>
              <a:t>Čtečka magnetického proužku, čipu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b="1" smtClean="0"/>
              <a:t>Mechanické počítadlo vstupů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b="1" smtClean="0"/>
              <a:t>Měření návštěvnosti webových stránek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Oční kamery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Audiometr = peoplemetr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Tachyskop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Galvanometr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Life-logging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Neuro(n)marketing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Dotazování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Uzavřené otázky</a:t>
            </a:r>
          </a:p>
          <a:p>
            <a:pPr eaLnBrk="1" hangingPunct="1"/>
            <a:r>
              <a:rPr lang="cs-CZ" smtClean="0"/>
              <a:t>Otázky s otevřeným koncem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Polootevřené otázky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Pravidla pro otázky</a:t>
            </a:r>
            <a:endParaRPr lang="en-US" b="1" smtClean="0"/>
          </a:p>
        </p:txBody>
      </p:sp>
      <p:sp>
        <p:nvSpPr>
          <p:cNvPr id="1218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Jednoduché</a:t>
            </a:r>
          </a:p>
          <a:p>
            <a:r>
              <a:rPr lang="cs-CZ" smtClean="0"/>
              <a:t>Osobní</a:t>
            </a:r>
          </a:p>
          <a:p>
            <a:r>
              <a:rPr lang="cs-CZ" smtClean="0"/>
              <a:t>Podjaté</a:t>
            </a:r>
          </a:p>
          <a:p>
            <a:r>
              <a:rPr lang="cs-CZ" smtClean="0"/>
              <a:t>Záporné</a:t>
            </a:r>
          </a:p>
          <a:p>
            <a:r>
              <a:rPr lang="cs-CZ" smtClean="0"/>
              <a:t>Kontrolní </a:t>
            </a:r>
          </a:p>
          <a:p>
            <a:r>
              <a:rPr lang="cs-CZ" smtClean="0"/>
              <a:t>Testovat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cs-CZ" b="1" smtClean="0"/>
              <a:t>Uzavřené otázky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Dichotomická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Mnohonásobný výběr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Stupnice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Likertova stupnice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Stupnice přikládaného významu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Stupnice oblíbenosti a známosti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Stupnice úmyslu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Hodnotící škála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Párové srovnávání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Řazení objektů podle důležitosti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Významový (sémantický) diferenciál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70" name="Group 2"/>
          <p:cNvGraphicFramePr>
            <a:graphicFrameLocks noGrp="1"/>
          </p:cNvGraphicFramePr>
          <p:nvPr/>
        </p:nvGraphicFramePr>
        <p:xfrm>
          <a:off x="250825" y="1844675"/>
          <a:ext cx="8569325" cy="3530601"/>
        </p:xfrm>
        <a:graphic>
          <a:graphicData uri="http://schemas.openxmlformats.org/drawingml/2006/table">
            <a:tbl>
              <a:tblPr/>
              <a:tblGrid>
                <a:gridCol w="2789238"/>
                <a:gridCol w="2890837"/>
                <a:gridCol w="288925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Oblíbenost ►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velmi oblíbené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neoblíbené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Známost    ▼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velmi známé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 ideál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 nejhorší varianta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neznámé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 marketingová komunikace, publicita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 odstranit nedostatky, pak a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 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publicita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Významový (sémantický) diferenciál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i="1" smtClean="0"/>
              <a:t>Je galerie, knihovna:</a:t>
            </a:r>
          </a:p>
          <a:p>
            <a:pPr eaLnBrk="1" hangingPunct="1">
              <a:lnSpc>
                <a:spcPct val="90000"/>
              </a:lnSpc>
            </a:pPr>
            <a:r>
              <a:rPr lang="cs-CZ" i="1" smtClean="0"/>
              <a:t>velká 		1 2 3 4 5	malá</a:t>
            </a:r>
          </a:p>
          <a:p>
            <a:pPr eaLnBrk="1" hangingPunct="1">
              <a:lnSpc>
                <a:spcPct val="90000"/>
              </a:lnSpc>
            </a:pPr>
            <a:r>
              <a:rPr lang="cs-CZ" i="1" smtClean="0"/>
              <a:t>světlá	 	1 2 3 4 5	tmavá</a:t>
            </a:r>
          </a:p>
          <a:p>
            <a:pPr eaLnBrk="1" hangingPunct="1">
              <a:lnSpc>
                <a:spcPct val="90000"/>
              </a:lnSpc>
            </a:pPr>
            <a:r>
              <a:rPr lang="cs-CZ" i="1" smtClean="0"/>
              <a:t>zajímavá	1 2 3 4 5	nudná</a:t>
            </a:r>
          </a:p>
          <a:p>
            <a:pPr eaLnBrk="1" hangingPunct="1">
              <a:lnSpc>
                <a:spcPct val="90000"/>
              </a:lnSpc>
            </a:pPr>
            <a:r>
              <a:rPr lang="cs-CZ" i="1" smtClean="0"/>
              <a:t>přehledná	1 2 3 4 5	zmatená</a:t>
            </a:r>
          </a:p>
          <a:p>
            <a:pPr eaLnBrk="1" hangingPunct="1">
              <a:lnSpc>
                <a:spcPct val="90000"/>
              </a:lnSpc>
            </a:pPr>
            <a:r>
              <a:rPr lang="cs-CZ" i="1" smtClean="0"/>
              <a:t>přívětivá	1 2 3 4 5	nepřátelská</a:t>
            </a:r>
          </a:p>
          <a:p>
            <a:pPr eaLnBrk="1" hangingPunct="1">
              <a:lnSpc>
                <a:spcPct val="90000"/>
              </a:lnSpc>
            </a:pPr>
            <a:r>
              <a:rPr lang="cs-CZ" i="1" smtClean="0"/>
              <a:t>levná		1 2 3 4 5	drahá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59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2750" y="476250"/>
            <a:ext cx="8731250" cy="6119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670425"/>
          </a:xfrm>
        </p:spPr>
        <p:txBody>
          <a:bodyPr/>
          <a:lstStyle/>
          <a:p>
            <a:pPr eaLnBrk="1" hangingPunct="1"/>
            <a:r>
              <a:rPr lang="cs-CZ" altLang="cs-CZ" smtClean="0"/>
              <a:t>Produkt</a:t>
            </a:r>
          </a:p>
          <a:p>
            <a:pPr eaLnBrk="1" hangingPunct="1"/>
            <a:r>
              <a:rPr lang="cs-CZ" altLang="cs-CZ" smtClean="0"/>
              <a:t>Správným skupinám zákazníků</a:t>
            </a:r>
          </a:p>
          <a:p>
            <a:pPr eaLnBrk="1" hangingPunct="1"/>
            <a:r>
              <a:rPr lang="cs-CZ" altLang="cs-CZ" smtClean="0"/>
              <a:t>V pravý čas</a:t>
            </a:r>
          </a:p>
          <a:p>
            <a:pPr eaLnBrk="1" hangingPunct="1"/>
            <a:r>
              <a:rPr lang="cs-CZ" altLang="cs-CZ" smtClean="0"/>
              <a:t>Na správném místě</a:t>
            </a:r>
          </a:p>
          <a:p>
            <a:pPr eaLnBrk="1" hangingPunct="1"/>
            <a:r>
              <a:rPr lang="cs-CZ" altLang="cs-CZ" smtClean="0"/>
              <a:t>Za odpovídající ceny</a:t>
            </a:r>
          </a:p>
          <a:p>
            <a:pPr eaLnBrk="1" hangingPunct="1"/>
            <a:r>
              <a:rPr lang="cs-CZ" altLang="cs-CZ" smtClean="0"/>
              <a:t>S přiměřenou propagací</a:t>
            </a:r>
          </a:p>
          <a:p>
            <a:pPr eaLnBrk="1" hangingPunct="1"/>
            <a:r>
              <a:rPr lang="cs-CZ" altLang="cs-CZ" smtClean="0"/>
              <a:t>Lépe než konkurence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Metody kontaktování respondentů: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Poštou </a:t>
            </a:r>
          </a:p>
          <a:p>
            <a:pPr eaLnBrk="1" hangingPunct="1"/>
            <a:r>
              <a:rPr lang="cs-CZ" sz="2800" smtClean="0"/>
              <a:t>Telefonické dotazování </a:t>
            </a:r>
          </a:p>
          <a:p>
            <a:pPr eaLnBrk="1" hangingPunct="1"/>
            <a:r>
              <a:rPr lang="cs-CZ" sz="2800" smtClean="0"/>
              <a:t>Osobní </a:t>
            </a:r>
          </a:p>
          <a:p>
            <a:pPr eaLnBrk="1" hangingPunct="1"/>
            <a:r>
              <a:rPr lang="cs-CZ" sz="2800" smtClean="0"/>
              <a:t>Na zastavení </a:t>
            </a:r>
          </a:p>
          <a:p>
            <a:pPr eaLnBrk="1" hangingPunct="1"/>
            <a:r>
              <a:rPr lang="cs-CZ" sz="2800" smtClean="0"/>
              <a:t>Předem dohodnutý rozhovor</a:t>
            </a:r>
          </a:p>
          <a:p>
            <a:pPr eaLnBrk="1" hangingPunct="1"/>
            <a:r>
              <a:rPr lang="cs-CZ" sz="2800" smtClean="0"/>
              <a:t>Internetové a e-mailové dotazníky a ankety</a:t>
            </a:r>
          </a:p>
          <a:p>
            <a:pPr eaLnBrk="1" hangingPunct="1"/>
            <a:r>
              <a:rPr lang="cs-CZ" sz="2800" smtClean="0"/>
              <a:t>Ankety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Závěrečná zpráva, vyhodnocení a uvedení do praxe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Průzkum a hodnocení akcí, pořadů, cyklů, výstav, vzdělávacích programů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Předběžné ohodnocení  (potenciální zájem)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Průběžné hodnocení (dlouhodobých, opakovaných programů)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Závěrečné hodnocení (po skončení) 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Studie a výzkumy návštěvníků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Průzkum možností dalšího rozvoje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Interní nebo organizační průzkumy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Sponzoring</a:t>
            </a:r>
          </a:p>
        </p:txBody>
      </p:sp>
      <p:sp>
        <p:nvSpPr>
          <p:cNvPr id="1290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i="1" smtClean="0">
                <a:solidFill>
                  <a:srgbClr val="FF0000"/>
                </a:solidFill>
              </a:rPr>
              <a:t>Mecenášství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cs-CZ" b="1" smtClean="0"/>
              <a:t>Maecenas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Gaius Cilnius Maecenas,  1. stol. př. Kr. </a:t>
            </a:r>
          </a:p>
          <a:p>
            <a:pPr eaLnBrk="1" hangingPunct="1"/>
            <a:r>
              <a:rPr lang="cs-CZ" smtClean="0"/>
              <a:t>Bohatý římský občan, sám literárně činný, který proslul jako příznivec kultury. Shromáždil kolem sebe skupinu básníků. </a:t>
            </a:r>
          </a:p>
          <a:p>
            <a:pPr eaLnBrk="1" hangingPunct="1"/>
            <a:r>
              <a:rPr lang="cs-CZ" smtClean="0"/>
              <a:t>Vergilius, Horatius a další</a:t>
            </a:r>
          </a:p>
          <a:p>
            <a:pPr eaLnBrk="1" hangingPunct="1"/>
            <a:r>
              <a:rPr lang="cs-CZ" smtClean="0"/>
              <a:t>Římský císař Augustus, Gaius Octavius 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Tři pilíře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Sponzor (firma, podnik)</a:t>
            </a:r>
          </a:p>
          <a:p>
            <a:pPr eaLnBrk="1" hangingPunct="1"/>
            <a:r>
              <a:rPr lang="cs-CZ" smtClean="0"/>
              <a:t>Sponzorovaní (neziskové organizace) </a:t>
            </a:r>
          </a:p>
          <a:p>
            <a:pPr eaLnBrk="1" hangingPunct="1"/>
            <a:r>
              <a:rPr lang="cs-CZ" smtClean="0"/>
              <a:t>Zprostředkovatelé spolupráce (média)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Typy sponzoringu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Státní: plně dotuje nebo celkově platí rozpočtové organizace</a:t>
            </a:r>
          </a:p>
          <a:p>
            <a:pPr eaLnBrk="1" hangingPunct="1"/>
            <a:r>
              <a:rPr lang="cs-CZ" smtClean="0"/>
              <a:t>Částečně státní, částečně soukromý </a:t>
            </a:r>
          </a:p>
          <a:p>
            <a:pPr eaLnBrk="1" hangingPunct="1"/>
            <a:r>
              <a:rPr lang="cs-CZ" smtClean="0"/>
              <a:t>Soukromý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Zaměření sponzoringu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Osoba – umělci, vědci, sportovci</a:t>
            </a:r>
          </a:p>
          <a:p>
            <a:pPr eaLnBrk="1" hangingPunct="1"/>
            <a:r>
              <a:rPr lang="cs-CZ" smtClean="0"/>
              <a:t>Skupina – klub, mužstvo, vědecký tým</a:t>
            </a:r>
          </a:p>
          <a:p>
            <a:pPr eaLnBrk="1" hangingPunct="1"/>
            <a:r>
              <a:rPr lang="cs-CZ" smtClean="0"/>
              <a:t>Organizace</a:t>
            </a:r>
          </a:p>
          <a:p>
            <a:pPr eaLnBrk="1" hangingPunct="1"/>
            <a:r>
              <a:rPr lang="cs-CZ" smtClean="0"/>
              <a:t>Událost, akce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Cíle sponzoringu 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Známost, popularita firmy</a:t>
            </a:r>
          </a:p>
          <a:p>
            <a:pPr eaLnBrk="1" hangingPunct="1"/>
            <a:r>
              <a:rPr lang="cs-CZ" sz="2800" smtClean="0"/>
              <a:t>Image </a:t>
            </a:r>
          </a:p>
          <a:p>
            <a:pPr eaLnBrk="1" hangingPunct="1"/>
            <a:r>
              <a:rPr lang="cs-CZ" sz="2800" smtClean="0"/>
              <a:t>Prestiž </a:t>
            </a:r>
          </a:p>
          <a:p>
            <a:pPr eaLnBrk="1" hangingPunct="1"/>
            <a:r>
              <a:rPr lang="cs-CZ" sz="2800" smtClean="0"/>
              <a:t>Renomé </a:t>
            </a:r>
          </a:p>
          <a:p>
            <a:pPr eaLnBrk="1" hangingPunct="1"/>
            <a:r>
              <a:rPr lang="cs-CZ" sz="2800" smtClean="0"/>
              <a:t>Sympatie, důvěra, goodwill</a:t>
            </a:r>
          </a:p>
          <a:p>
            <a:pPr eaLnBrk="1" hangingPunct="1"/>
            <a:r>
              <a:rPr lang="cs-CZ" sz="2800" smtClean="0"/>
              <a:t>Obcházení komunikačních bariér </a:t>
            </a:r>
          </a:p>
          <a:p>
            <a:pPr eaLnBrk="1" hangingPunct="1"/>
            <a:r>
              <a:rPr lang="cs-CZ" sz="2800" smtClean="0"/>
              <a:t>Motivace spolupracovníků (zvýšení prestiže)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Cílové skupiny</a:t>
            </a:r>
            <a:endParaRPr lang="cs-CZ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Stávající a potenciální zákazníci</a:t>
            </a:r>
          </a:p>
          <a:p>
            <a:pPr eaLnBrk="1" hangingPunct="1"/>
            <a:r>
              <a:rPr lang="cs-CZ" smtClean="0"/>
              <a:t>Státní a místní úřady a organizace</a:t>
            </a:r>
          </a:p>
          <a:p>
            <a:pPr eaLnBrk="1" hangingPunct="1"/>
            <a:r>
              <a:rPr lang="cs-CZ" smtClean="0"/>
              <a:t>Stávající a potenciální zaměstnanci</a:t>
            </a:r>
          </a:p>
          <a:p>
            <a:pPr eaLnBrk="1" hangingPunct="1"/>
            <a:r>
              <a:rPr lang="cs-CZ" smtClean="0"/>
              <a:t>Média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Geografický rozměr sponzorských cílů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Celosvětový dosah</a:t>
            </a:r>
          </a:p>
          <a:p>
            <a:pPr eaLnBrk="1" hangingPunct="1"/>
            <a:r>
              <a:rPr lang="cs-CZ" smtClean="0"/>
              <a:t>Celostátní</a:t>
            </a:r>
          </a:p>
          <a:p>
            <a:pPr eaLnBrk="1" hangingPunct="1"/>
            <a:r>
              <a:rPr lang="cs-CZ" smtClean="0"/>
              <a:t>Regionální</a:t>
            </a:r>
          </a:p>
          <a:p>
            <a:pPr eaLnBrk="1" hangingPunct="1"/>
            <a:r>
              <a:rPr lang="cs-CZ" smtClean="0"/>
              <a:t>Lokální (místní)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Marketingové nástroje</a:t>
            </a:r>
          </a:p>
        </p:txBody>
      </p:sp>
      <p:sp>
        <p:nvSpPr>
          <p:cNvPr id="41987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smtClean="0"/>
              <a:t>Marketingový mix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Podmínky sponzoringu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Věrohodnost konceptu </a:t>
            </a:r>
          </a:p>
          <a:p>
            <a:pPr eaLnBrk="1" hangingPunct="1"/>
            <a:r>
              <a:rPr lang="cs-CZ" smtClean="0"/>
              <a:t>Jedinečnost konceptu </a:t>
            </a:r>
          </a:p>
          <a:p>
            <a:pPr eaLnBrk="1" hangingPunct="1"/>
            <a:r>
              <a:rPr lang="cs-CZ" smtClean="0"/>
              <a:t>Publicita konceptu </a:t>
            </a:r>
          </a:p>
          <a:p>
            <a:pPr eaLnBrk="1" hangingPunct="1"/>
            <a:r>
              <a:rPr lang="cs-CZ" smtClean="0"/>
              <a:t>Etika</a:t>
            </a:r>
          </a:p>
          <a:p>
            <a:pPr lvl="1" eaLnBrk="1" hangingPunct="1"/>
            <a:r>
              <a:rPr lang="cs-CZ" smtClean="0"/>
              <a:t>Poškození jména</a:t>
            </a:r>
          </a:p>
          <a:p>
            <a:pPr lvl="1" eaLnBrk="1" hangingPunct="1"/>
            <a:r>
              <a:rPr lang="cs-CZ" smtClean="0"/>
              <a:t>Střet zájmů</a:t>
            </a:r>
          </a:p>
          <a:p>
            <a:pPr lvl="1" eaLnBrk="1" hangingPunct="1"/>
            <a:r>
              <a:rPr lang="cs-CZ" smtClean="0"/>
              <a:t>Diskutabilní vnímání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eaLnBrk="1" hangingPunct="1"/>
            <a:r>
              <a:rPr lang="cs-CZ" b="1" smtClean="0"/>
              <a:t>Druhy sponzoringu</a:t>
            </a:r>
            <a:endParaRPr lang="cs-CZ" sz="4000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Jednorázový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Dlouhodobý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Finanční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Naturální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Investiční kapitál (dlouhodobý)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Spolusponzoring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Výlučný sponzoring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Nositelé jména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Sponzor si vybírá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Jeden nebo více projektů</a:t>
            </a:r>
          </a:p>
          <a:p>
            <a:pPr eaLnBrk="1" hangingPunct="1"/>
            <a:r>
              <a:rPr lang="cs-CZ" smtClean="0"/>
              <a:t>Podle cílových skupin </a:t>
            </a:r>
          </a:p>
          <a:p>
            <a:pPr eaLnBrk="1" hangingPunct="1"/>
            <a:r>
              <a:rPr lang="cs-CZ" smtClean="0"/>
              <a:t>Podle počtu oslovených </a:t>
            </a:r>
          </a:p>
          <a:p>
            <a:pPr eaLnBrk="1" hangingPunct="1"/>
            <a:r>
              <a:rPr lang="cs-CZ" smtClean="0"/>
              <a:t>Podle úrovně prezentace v médiích </a:t>
            </a:r>
          </a:p>
          <a:p>
            <a:pPr eaLnBrk="1" hangingPunct="1"/>
            <a:r>
              <a:rPr lang="cs-CZ" smtClean="0"/>
              <a:t>Podle způsobu propagace akce </a:t>
            </a:r>
          </a:p>
          <a:p>
            <a:pPr eaLnBrk="1" hangingPunct="1"/>
            <a:r>
              <a:rPr lang="cs-CZ" smtClean="0"/>
              <a:t>Podle možnosti získat kontakty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Cena za sponzoring</a:t>
            </a:r>
            <a:r>
              <a:rPr lang="cs-CZ" smtClean="0"/>
              <a:t>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Neodvozuje se z nákladů</a:t>
            </a:r>
          </a:p>
          <a:p>
            <a:pPr eaLnBrk="1" hangingPunct="1"/>
            <a:r>
              <a:rPr lang="cs-CZ" smtClean="0"/>
              <a:t>Přínos pro sponzora</a:t>
            </a:r>
          </a:p>
          <a:p>
            <a:pPr eaLnBrk="1" hangingPunct="1"/>
            <a:r>
              <a:rPr lang="cs-CZ" smtClean="0"/>
              <a:t>Publicita a její účinnost</a:t>
            </a:r>
          </a:p>
          <a:p>
            <a:pPr eaLnBrk="1" hangingPunct="1"/>
            <a:r>
              <a:rPr lang="cs-CZ" smtClean="0"/>
              <a:t>Neformální kontakty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600" b="1" smtClean="0"/>
              <a:t>Marketingová komunikace prostřednictvím umění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Korporátní image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Umělecká práce na zakázku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Reklama</a:t>
            </a:r>
          </a:p>
          <a:p>
            <a:pPr eaLnBrk="1" hangingPunct="1"/>
            <a:r>
              <a:rPr lang="cs-CZ" dirty="0" smtClean="0"/>
              <a:t>Design</a:t>
            </a:r>
          </a:p>
          <a:p>
            <a:pPr eaLnBrk="1" hangingPunct="1"/>
            <a:r>
              <a:rPr lang="cs-CZ" dirty="0" smtClean="0"/>
              <a:t>Užité umění</a:t>
            </a:r>
          </a:p>
          <a:p>
            <a:pPr eaLnBrk="1" hangingPunct="1"/>
            <a:r>
              <a:rPr lang="cs-CZ" dirty="0" smtClean="0"/>
              <a:t>Hudba </a:t>
            </a:r>
          </a:p>
          <a:p>
            <a:pPr eaLnBrk="1" hangingPunct="1"/>
            <a:r>
              <a:rPr lang="cs-CZ" dirty="0" smtClean="0"/>
              <a:t>Performance </a:t>
            </a:r>
          </a:p>
          <a:p>
            <a:pPr eaLnBrk="1" hangingPunct="1"/>
            <a:r>
              <a:rPr lang="cs-CZ" dirty="0" smtClean="0"/>
              <a:t>Film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Hudba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Komponovaná hudba na zakázku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Music Library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Postprodukční účely (ozvučení) v oblasti filmové, televizní a rozhlasové tvorby.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Výroba rozhlasových a televizních reklam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Výroba multimediálních pořadů na digitálních nosičích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Identifikace rozhlasových a televizních stanic (tzv. obal), pro výrobu znělek, předělů, programových upoutávek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Ozvučení interiérů a veřejných prostor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Výroba hudebních sestav pro sportovní a taneční kluby a tělesa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Divadelní představení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Film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Propagační filmy neziskových organizací (o zemi, městě, obci, oblasti, památce)</a:t>
            </a:r>
          </a:p>
          <a:p>
            <a:pPr eaLnBrk="1" hangingPunct="1"/>
            <a:r>
              <a:rPr lang="cs-CZ" smtClean="0"/>
              <a:t>Propagační filmy jako firemní prezentace nebo představení produktu</a:t>
            </a:r>
          </a:p>
          <a:p>
            <a:pPr eaLnBrk="1" hangingPunct="1"/>
            <a:r>
              <a:rPr lang="cs-CZ" smtClean="0"/>
              <a:t>Reklamní spoty</a:t>
            </a:r>
          </a:p>
          <a:p>
            <a:pPr eaLnBrk="1" hangingPunct="1"/>
            <a:r>
              <a:rPr lang="cs-CZ" smtClean="0"/>
              <a:t>Product placement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Využití propagačních filmů v cestovním ruchu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Na webu</a:t>
            </a:r>
          </a:p>
          <a:p>
            <a:pPr eaLnBrk="1" hangingPunct="1"/>
            <a:r>
              <a:rPr lang="cs-CZ" sz="2800" dirty="0" smtClean="0"/>
              <a:t>Na dni otevřených dveří</a:t>
            </a:r>
          </a:p>
          <a:p>
            <a:pPr eaLnBrk="1" hangingPunct="1"/>
            <a:r>
              <a:rPr lang="cs-CZ" sz="2800" dirty="0" smtClean="0"/>
              <a:t>Na veletrzích cestovního a turistického ruchu</a:t>
            </a:r>
          </a:p>
          <a:p>
            <a:pPr eaLnBrk="1" hangingPunct="1"/>
            <a:r>
              <a:rPr lang="cs-CZ" sz="2800" dirty="0" smtClean="0"/>
              <a:t>V informačním centru města, obce</a:t>
            </a:r>
          </a:p>
          <a:p>
            <a:pPr eaLnBrk="1" hangingPunct="1"/>
            <a:r>
              <a:rPr lang="cs-CZ" sz="2800" dirty="0" smtClean="0"/>
              <a:t>Ve veřejnoprávní televizi, resp. regionálním vysílání</a:t>
            </a:r>
          </a:p>
          <a:p>
            <a:pPr eaLnBrk="1" hangingPunct="1"/>
            <a:r>
              <a:rPr lang="cs-CZ" sz="2800" dirty="0" smtClean="0"/>
              <a:t>Na soutěžích propagačních filmů a filmových festivalech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cs-CZ" sz="2400" b="1" dirty="0" smtClean="0"/>
              <a:t>Propagační filmy firem -</a:t>
            </a:r>
            <a:r>
              <a:rPr lang="cs-CZ" sz="2400" dirty="0" smtClean="0"/>
              <a:t> </a:t>
            </a:r>
            <a:r>
              <a:rPr lang="cs-CZ" sz="2400" b="1" dirty="0" smtClean="0"/>
              <a:t>Prezentace společnosti</a:t>
            </a:r>
            <a:r>
              <a:rPr lang="cs-CZ" sz="2400" dirty="0" smtClean="0"/>
              <a:t> </a:t>
            </a:r>
            <a:endParaRPr lang="en-US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dirty="0" smtClean="0"/>
              <a:t>K výročí působení firmy</a:t>
            </a:r>
          </a:p>
          <a:p>
            <a:pPr marL="342900" lvl="1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dirty="0" smtClean="0"/>
              <a:t>Představení společnosti</a:t>
            </a:r>
          </a:p>
          <a:p>
            <a:pPr marL="342900" lvl="1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dirty="0" smtClean="0"/>
              <a:t>Nejdůležitější milníky v historii společnosti</a:t>
            </a:r>
          </a:p>
          <a:p>
            <a:pPr marL="342900" lvl="1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dirty="0" smtClean="0"/>
              <a:t>Záběry ze sídla společnosti (exteriér i interiér) </a:t>
            </a:r>
          </a:p>
          <a:p>
            <a:pPr marL="342900" lvl="1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dirty="0" smtClean="0"/>
              <a:t>Hlavní produkty, služby, řešení</a:t>
            </a:r>
          </a:p>
          <a:p>
            <a:pPr marL="342900" lvl="1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dirty="0" smtClean="0"/>
              <a:t>Vyjádření obchodního partnera</a:t>
            </a:r>
          </a:p>
          <a:p>
            <a:pPr marL="342900" lvl="1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dirty="0" smtClean="0"/>
              <a:t>Prezentace řešení nebo technologického postupu (video case study)</a:t>
            </a:r>
          </a:p>
          <a:p>
            <a:pPr marL="342900" lvl="1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dirty="0" smtClean="0"/>
              <a:t>Prezentace výrobků, služeb a referencí </a:t>
            </a:r>
          </a:p>
          <a:p>
            <a:pPr marL="342900" lvl="1" indent="-342900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dirty="0" smtClean="0"/>
              <a:t>Prezentace pro potencionální a současné sponzory projektů neziskových organizací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cs-CZ" dirty="0" smtClean="0"/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cs-CZ" dirty="0" smtClean="0"/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smtClean="0"/>
              <a:t>Produkt </a:t>
            </a:r>
          </a:p>
        </p:txBody>
      </p:sp>
      <p:sp>
        <p:nvSpPr>
          <p:cNvPr id="4403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 </a:t>
            </a:r>
            <a:r>
              <a:rPr lang="cs-CZ" b="1" smtClean="0"/>
              <a:t>P</a:t>
            </a:r>
            <a:r>
              <a:rPr lang="cs-CZ" smtClean="0"/>
              <a:t>roduct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99592"/>
          </a:xfrm>
        </p:spPr>
        <p:txBody>
          <a:bodyPr/>
          <a:lstStyle/>
          <a:p>
            <a:pPr eaLnBrk="1" hangingPunct="1"/>
            <a:r>
              <a:rPr lang="cs-CZ" sz="4000" b="1" dirty="0" smtClean="0"/>
              <a:t>Využití propagačních filmů firem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2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Na vlastním webu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Na veletrzích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Na odborných konferencích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Na tiskových konferencích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Při výběrovém řízení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Na dni otevřených dveří pro zákazníky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V předváděcí místnosti (</a:t>
            </a:r>
            <a:r>
              <a:rPr lang="cs-CZ" sz="2800" dirty="0" err="1" smtClean="0"/>
              <a:t>showroomu</a:t>
            </a:r>
            <a:r>
              <a:rPr lang="cs-CZ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V recepci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Na produktových workshopech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Při školení nových zaměstnanců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dirty="0" smtClean="0"/>
              <a:t>Další formy umění v korporátní image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Product placement</a:t>
            </a:r>
          </a:p>
          <a:p>
            <a:pPr eaLnBrk="1" hangingPunct="1"/>
            <a:r>
              <a:rPr lang="cs-CZ" smtClean="0"/>
              <a:t>Vystoupení umělců na komerčních akcích</a:t>
            </a:r>
          </a:p>
          <a:p>
            <a:pPr eaLnBrk="1" hangingPunct="1"/>
            <a:r>
              <a:rPr lang="cs-CZ" smtClean="0"/>
              <a:t>Umění a architektura (interiéry, výzdoba, budova)</a:t>
            </a:r>
          </a:p>
          <a:p>
            <a:pPr eaLnBrk="1" hangingPunct="1"/>
            <a:r>
              <a:rPr lang="cs-CZ" smtClean="0"/>
              <a:t>Umění jako benefity pro zaměstnance, partnery (divadlo, koncert, film)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eaLnBrk="1" hangingPunct="1"/>
            <a:r>
              <a:rPr lang="cs-CZ" sz="3600" b="1" smtClean="0"/>
              <a:t>Výtvarné umění jako nástroj reklamy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cs-CZ" smtClean="0"/>
              <a:t>Adice</a:t>
            </a:r>
          </a:p>
          <a:p>
            <a:pPr lvl="1" eaLnBrk="1" hangingPunct="1"/>
            <a:r>
              <a:rPr lang="cs-CZ" smtClean="0"/>
              <a:t>Dílo a produkt/slogan odděleny</a:t>
            </a:r>
          </a:p>
          <a:p>
            <a:pPr eaLnBrk="1" hangingPunct="1"/>
            <a:r>
              <a:rPr lang="cs-CZ" smtClean="0"/>
              <a:t>Odcizení</a:t>
            </a:r>
          </a:p>
          <a:p>
            <a:pPr lvl="1" eaLnBrk="1" hangingPunct="1"/>
            <a:r>
              <a:rPr lang="cs-CZ" smtClean="0"/>
              <a:t>Produkt součástí díla</a:t>
            </a:r>
          </a:p>
          <a:p>
            <a:pPr eaLnBrk="1" hangingPunct="1"/>
            <a:r>
              <a:rPr lang="cs-CZ" smtClean="0"/>
              <a:t>Rámování</a:t>
            </a:r>
          </a:p>
          <a:p>
            <a:pPr lvl="1" eaLnBrk="1" hangingPunct="1"/>
            <a:r>
              <a:rPr lang="cs-CZ" smtClean="0"/>
              <a:t>Produkt orámován původním dílem</a:t>
            </a:r>
          </a:p>
          <a:p>
            <a:pPr eaLnBrk="1" hangingPunct="1"/>
            <a:r>
              <a:rPr lang="cs-CZ" smtClean="0"/>
              <a:t>Inscenace</a:t>
            </a:r>
          </a:p>
          <a:p>
            <a:pPr lvl="1" eaLnBrk="1" hangingPunct="1"/>
            <a:r>
              <a:rPr lang="cs-CZ" smtClean="0"/>
              <a:t>Produkt ztvárněn v uměleckém/historickém stylu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Analýzy a strategie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4292600"/>
            <a:ext cx="6019800" cy="17526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mtClean="0"/>
              <a:t>Analýzy</a:t>
            </a:r>
          </a:p>
        </p:txBody>
      </p:sp>
      <p:sp>
        <p:nvSpPr>
          <p:cNvPr id="5123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mtClean="0"/>
              <a:t>SWOT</a:t>
            </a:r>
          </a:p>
          <a:p>
            <a:r>
              <a:rPr lang="cs-CZ" altLang="cs-CZ" smtClean="0"/>
              <a:t>Heuristika</a:t>
            </a:r>
          </a:p>
          <a:p>
            <a:r>
              <a:rPr lang="cs-CZ" altLang="cs-CZ" smtClean="0"/>
              <a:t>PEST a SLEPT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Analýza SWOT </a:t>
            </a:r>
            <a:endParaRPr lang="cs-CZ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Vnitřní faktory</a:t>
            </a:r>
          </a:p>
          <a:p>
            <a:pPr lvl="1" eaLnBrk="1" hangingPunct="1"/>
            <a:r>
              <a:rPr lang="cs-CZ" smtClean="0"/>
              <a:t>S – Strengths – silné stránky</a:t>
            </a:r>
          </a:p>
          <a:p>
            <a:pPr lvl="1" eaLnBrk="1" hangingPunct="1"/>
            <a:r>
              <a:rPr lang="cs-CZ" smtClean="0"/>
              <a:t>W – Weaknesses – slabé stránky</a:t>
            </a:r>
          </a:p>
          <a:p>
            <a:pPr eaLnBrk="1" hangingPunct="1"/>
            <a:r>
              <a:rPr lang="cs-CZ" smtClean="0"/>
              <a:t>Vnější faktory</a:t>
            </a:r>
          </a:p>
          <a:p>
            <a:pPr lvl="1" eaLnBrk="1" hangingPunct="1"/>
            <a:r>
              <a:rPr lang="cs-CZ" smtClean="0"/>
              <a:t>O – Opportunities - příležitosti</a:t>
            </a:r>
          </a:p>
          <a:p>
            <a:pPr lvl="1" eaLnBrk="1" hangingPunct="1"/>
            <a:r>
              <a:rPr lang="cs-CZ" smtClean="0"/>
              <a:t>T – Threats - ohrožení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Základní firemní cíle; S-W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238625"/>
          </a:xfrm>
        </p:spPr>
        <p:txBody>
          <a:bodyPr/>
          <a:lstStyle/>
          <a:p>
            <a:pPr eaLnBrk="1" hangingPunct="1"/>
            <a:r>
              <a:rPr lang="cs-CZ" altLang="cs-CZ" smtClean="0"/>
              <a:t>Soulad</a:t>
            </a:r>
          </a:p>
          <a:p>
            <a:pPr lvl="1" eaLnBrk="1" hangingPunct="1"/>
            <a:r>
              <a:rPr lang="cs-CZ" altLang="cs-CZ" smtClean="0"/>
              <a:t>Akcionáři</a:t>
            </a:r>
          </a:p>
          <a:p>
            <a:pPr lvl="1" eaLnBrk="1" hangingPunct="1"/>
            <a:r>
              <a:rPr lang="cs-CZ" altLang="cs-CZ" smtClean="0"/>
              <a:t>Zřizovatel</a:t>
            </a:r>
          </a:p>
          <a:p>
            <a:pPr lvl="1" eaLnBrk="1" hangingPunct="1"/>
            <a:r>
              <a:rPr lang="cs-CZ" altLang="cs-CZ" smtClean="0"/>
              <a:t>Správní rada</a:t>
            </a:r>
          </a:p>
          <a:p>
            <a:pPr lvl="1" eaLnBrk="1" hangingPunct="1"/>
            <a:r>
              <a:rPr lang="cs-CZ" altLang="cs-CZ" smtClean="0"/>
              <a:t>Pracovníci</a:t>
            </a:r>
          </a:p>
          <a:p>
            <a:pPr lvl="1" eaLnBrk="1" hangingPunct="1"/>
            <a:r>
              <a:rPr lang="cs-CZ" altLang="cs-CZ" smtClean="0"/>
              <a:t>Autoři</a:t>
            </a:r>
          </a:p>
          <a:p>
            <a:pPr lvl="1" eaLnBrk="1" hangingPunct="1"/>
            <a:r>
              <a:rPr lang="cs-CZ" altLang="cs-CZ" smtClean="0"/>
              <a:t>Dodavatelé  </a:t>
            </a:r>
          </a:p>
          <a:p>
            <a:pPr lvl="1" eaLnBrk="1" hangingPunct="1"/>
            <a:r>
              <a:rPr lang="cs-CZ" altLang="cs-CZ" smtClean="0"/>
              <a:t>Zákazníci</a:t>
            </a:r>
          </a:p>
          <a:p>
            <a:pPr lvl="1" eaLnBrk="1" hangingPunct="1"/>
            <a:r>
              <a:rPr lang="cs-CZ" altLang="cs-CZ" smtClean="0"/>
              <a:t>Veřejnost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Marketingové faktory S-W, O-T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Produktový mix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Efektivita cenových strategií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Účinnost distribuce, dostupnost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Propagační mix a jeho účinnost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Publicita a odborná kritika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Image, jakou má organizace mezi veřejností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Faktory související se zákazníky S-W, O-T </a:t>
            </a:r>
            <a:endParaRPr lang="cs-CZ" altLang="cs-CZ" sz="28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Celkové množství zákazníků, úroveň návštěvnosti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Sezónnost, resp. vyváženost návštěv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Složení zákazníků (homogennost nebo různorodost)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Procento návštěvníků přicházejících opakovaně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Procento návštěvníků využívajících ziskové služby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Atraktivita pro komerční (firemní) zákazníky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Atraktivita pro zahraniční návštěvníky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Využívání členských programů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Faktory související s nabídkou, její šíří a úrovní S-W, O-T </a:t>
            </a:r>
            <a:endParaRPr lang="cs-CZ" altLang="cs-CZ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Význam a úroveň hlavních exponátů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Vyváženost každé z expozic a nabídky jako celku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Množství a úroveň odborných programů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Partnerství a kooperace s podobnými institucemi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Životní cyklus produktů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Zavádění nových produktů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Množství a úroveň doprovodných služeb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Celková pověst organizace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Produkt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b="1" dirty="0" smtClean="0"/>
          </a:p>
          <a:p>
            <a:pPr eaLnBrk="1" hangingPunct="1">
              <a:lnSpc>
                <a:spcPct val="90000"/>
              </a:lnSpc>
            </a:pPr>
            <a:endParaRPr lang="cs-CZ" altLang="cs-CZ" b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Hmotný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Nehmotný</a:t>
            </a:r>
            <a:r>
              <a:rPr lang="cs-CZ" altLang="cs-CZ" b="1" dirty="0" smtClean="0"/>
              <a:t>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268413"/>
            <a:ext cx="403860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služba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osoba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událost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zkušenost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zážitek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činnost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místo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instituce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myšlenka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kampaň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demarketing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Organizační faktory  S-W </a:t>
            </a:r>
            <a:endParaRPr lang="cs-CZ" altLang="cs-CZ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Úroveň a schopnosti managementu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Nadšení pro věc u zaměstnanců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Odborné i individuální předpoklady všech pracovníků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Styl řízení a prostředí, které podporují nové nápady, inovace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Odpovědnost vyplývající ze služby veřejnosti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Zákaznická orientace managementu i řadových pracovníků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Flexibilita a podnikatelské schopnosti v rámci možností neziskové organizace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Informační systém; S-W 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Dostupnost informací</a:t>
            </a:r>
          </a:p>
          <a:p>
            <a:pPr eaLnBrk="1" hangingPunct="1"/>
            <a:r>
              <a:rPr lang="cs-CZ" altLang="cs-CZ" smtClean="0"/>
              <a:t>Odpovídající technologie</a:t>
            </a:r>
          </a:p>
          <a:p>
            <a:pPr eaLnBrk="1" hangingPunct="1"/>
            <a:r>
              <a:rPr lang="cs-CZ" altLang="cs-CZ" smtClean="0"/>
              <a:t>Kontrolní systém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Sociální kompetence; S-W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Motivace</a:t>
            </a:r>
          </a:p>
          <a:p>
            <a:pPr eaLnBrk="1" hangingPunct="1"/>
            <a:r>
              <a:rPr lang="cs-CZ" altLang="cs-CZ" smtClean="0"/>
              <a:t>Kooperace</a:t>
            </a:r>
          </a:p>
          <a:p>
            <a:pPr eaLnBrk="1" hangingPunct="1"/>
            <a:r>
              <a:rPr lang="cs-CZ" altLang="cs-CZ" smtClean="0"/>
              <a:t>Výběr pracovníků</a:t>
            </a:r>
          </a:p>
          <a:p>
            <a:pPr eaLnBrk="1" hangingPunct="1"/>
            <a:r>
              <a:rPr lang="cs-CZ" altLang="cs-CZ" smtClean="0"/>
              <a:t>Vzdělávání</a:t>
            </a:r>
          </a:p>
          <a:p>
            <a:pPr eaLnBrk="1" hangingPunct="1"/>
            <a:r>
              <a:rPr lang="cs-CZ" altLang="cs-CZ" smtClean="0"/>
              <a:t>Delegování</a:t>
            </a:r>
          </a:p>
          <a:p>
            <a:pPr eaLnBrk="1" hangingPunct="1"/>
            <a:r>
              <a:rPr lang="cs-CZ" altLang="cs-CZ" smtClean="0"/>
              <a:t>Řízení pomocí cílů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Finanční faktory S-W</a:t>
            </a:r>
            <a:endParaRPr lang="cs-CZ" altLang="cs-CZ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383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Finanční stabilita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Dostupnost kapitálu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Cash flow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Náklady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Státní dotace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Dotace z místních zdrojů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Dostupnost a čerpání fondů a grantů (domácích i z EU)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Příjmy z vlastní vedlejší činnosti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Zisky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Sponzoring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Dárci, mecenáši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Efektivita při získávání prostředků z dalších zdrojů (fundraising)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Vnější analýza O-T</a:t>
            </a:r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38862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/>
              <a:t>Hospodářský vývoj</a:t>
            </a:r>
          </a:p>
          <a:p>
            <a:pPr eaLnBrk="1" hangingPunct="1">
              <a:defRPr/>
            </a:pPr>
            <a:r>
              <a:rPr lang="cs-CZ" sz="2400" dirty="0" smtClean="0"/>
              <a:t>Vládní resp. regionální politika (Daně, úvěry, protekcionismus, cla…)</a:t>
            </a:r>
          </a:p>
          <a:p>
            <a:pPr eaLnBrk="1" hangingPunct="1">
              <a:defRPr/>
            </a:pPr>
            <a:r>
              <a:rPr lang="cs-CZ" sz="2400" dirty="0" smtClean="0"/>
              <a:t>Legislativa (lidské zdroje)</a:t>
            </a:r>
          </a:p>
          <a:p>
            <a:pPr eaLnBrk="1" hangingPunct="1">
              <a:defRPr/>
            </a:pPr>
            <a:r>
              <a:rPr lang="cs-CZ" sz="2400" dirty="0" smtClean="0"/>
              <a:t>Společenské faktory (móda, volný čas…)</a:t>
            </a:r>
          </a:p>
          <a:p>
            <a:pPr eaLnBrk="1" hangingPunct="1">
              <a:defRPr/>
            </a:pPr>
            <a:r>
              <a:rPr lang="cs-CZ" sz="2400" dirty="0" smtClean="0"/>
              <a:t>Technologie </a:t>
            </a:r>
          </a:p>
          <a:p>
            <a:pPr eaLnBrk="1" hangingPunct="1">
              <a:defRPr/>
            </a:pPr>
            <a:r>
              <a:rPr lang="cs-CZ" sz="2400" dirty="0" smtClean="0"/>
              <a:t>Ekologie</a:t>
            </a:r>
          </a:p>
          <a:p>
            <a:pPr eaLnBrk="1" hangingPunct="1">
              <a:defRPr/>
            </a:pPr>
            <a:r>
              <a:rPr lang="cs-CZ" sz="2400" dirty="0" smtClean="0"/>
              <a:t>Konkurence (i potenciální)</a:t>
            </a:r>
          </a:p>
          <a:p>
            <a:pPr eaLnBrk="1" hangingPunct="1">
              <a:defRPr/>
            </a:pPr>
            <a:r>
              <a:rPr lang="cs-CZ" sz="2400" dirty="0" smtClean="0"/>
              <a:t>Dodavatelé a zdroje (dostupnost, ceny, počet)</a:t>
            </a:r>
          </a:p>
          <a:p>
            <a:pPr eaLnBrk="1" hangingPunct="1">
              <a:defRPr/>
            </a:pPr>
            <a:r>
              <a:rPr lang="cs-CZ" sz="2400" dirty="0" smtClean="0"/>
              <a:t>Vývoj poptávky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Příležitosti a ohrožení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Ideální aktivity 		</a:t>
            </a:r>
            <a:r>
              <a:rPr lang="cs-CZ" altLang="cs-CZ" sz="4000" b="1" smtClean="0"/>
              <a:t>P</a:t>
            </a:r>
            <a:r>
              <a:rPr lang="cs-CZ" altLang="cs-CZ" smtClean="0"/>
              <a:t>	</a:t>
            </a:r>
            <a:r>
              <a:rPr lang="cs-CZ" altLang="cs-CZ" sz="2400" b="1" smtClean="0"/>
              <a:t>o</a:t>
            </a:r>
          </a:p>
          <a:p>
            <a:pPr eaLnBrk="1" hangingPunct="1"/>
            <a:r>
              <a:rPr lang="cs-CZ" altLang="cs-CZ" smtClean="0"/>
              <a:t>Spekulativní aktivity	</a:t>
            </a:r>
            <a:r>
              <a:rPr lang="cs-CZ" altLang="cs-CZ" sz="4000" b="1" smtClean="0"/>
              <a:t>P</a:t>
            </a:r>
            <a:r>
              <a:rPr lang="cs-CZ" altLang="cs-CZ" smtClean="0"/>
              <a:t>	</a:t>
            </a:r>
            <a:r>
              <a:rPr lang="cs-CZ" altLang="cs-CZ" sz="4000" b="1" smtClean="0"/>
              <a:t>O</a:t>
            </a:r>
          </a:p>
          <a:p>
            <a:pPr eaLnBrk="1" hangingPunct="1"/>
            <a:r>
              <a:rPr lang="cs-CZ" altLang="cs-CZ" smtClean="0"/>
              <a:t>Vyzrálé aktivity 		</a:t>
            </a:r>
            <a:r>
              <a:rPr lang="cs-CZ" altLang="cs-CZ" sz="2400" b="1" smtClean="0"/>
              <a:t>p	o</a:t>
            </a:r>
          </a:p>
          <a:p>
            <a:pPr eaLnBrk="1" hangingPunct="1"/>
            <a:r>
              <a:rPr lang="cs-CZ" altLang="cs-CZ" smtClean="0"/>
              <a:t>Znepokojivé aktivity 	</a:t>
            </a:r>
            <a:r>
              <a:rPr lang="cs-CZ" altLang="cs-CZ" sz="2400" b="1" smtClean="0"/>
              <a:t>p</a:t>
            </a:r>
            <a:r>
              <a:rPr lang="cs-CZ" altLang="cs-CZ" smtClean="0"/>
              <a:t>	</a:t>
            </a:r>
            <a:r>
              <a:rPr lang="cs-CZ" altLang="cs-CZ" sz="4000" b="1" smtClean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PEST analýza</a:t>
            </a:r>
            <a:r>
              <a:rPr lang="cs-CZ" altLang="cs-CZ" sz="3600" smtClean="0"/>
              <a:t/>
            </a:r>
            <a:br>
              <a:rPr lang="cs-CZ" altLang="cs-CZ" sz="3600" smtClean="0"/>
            </a:br>
            <a:r>
              <a:rPr lang="cs-CZ" altLang="cs-CZ" sz="3600" smtClean="0"/>
              <a:t>Strategický audit vlivu makrookolí</a:t>
            </a:r>
            <a:endParaRPr lang="cs-CZ" altLang="cs-CZ" smtClean="0"/>
          </a:p>
        </p:txBody>
      </p:sp>
      <p:sp>
        <p:nvSpPr>
          <p:cNvPr id="17411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375025"/>
          </a:xfrm>
        </p:spPr>
        <p:txBody>
          <a:bodyPr/>
          <a:lstStyle/>
          <a:p>
            <a:r>
              <a:rPr lang="cs-CZ" altLang="cs-CZ" smtClean="0"/>
              <a:t>Political, </a:t>
            </a:r>
          </a:p>
          <a:p>
            <a:r>
              <a:rPr lang="cs-CZ" altLang="cs-CZ" smtClean="0"/>
              <a:t>Economic, </a:t>
            </a:r>
          </a:p>
          <a:p>
            <a:r>
              <a:rPr lang="cs-CZ" altLang="cs-CZ" smtClean="0"/>
              <a:t>Social </a:t>
            </a:r>
          </a:p>
          <a:p>
            <a:r>
              <a:rPr lang="cs-CZ" altLang="cs-CZ" smtClean="0"/>
              <a:t>Technological analysis </a:t>
            </a:r>
          </a:p>
          <a:p>
            <a:pPr>
              <a:buFont typeface="Wingdings" pitchFamily="2" charset="2"/>
              <a:buNone/>
            </a:pPr>
            <a:endParaRPr lang="cs-CZ" altLang="cs-CZ" smtClean="0"/>
          </a:p>
        </p:txBody>
      </p:sp>
      <p:sp>
        <p:nvSpPr>
          <p:cNvPr id="17412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b="1" smtClean="0"/>
              <a:t>Analýza </a:t>
            </a:r>
            <a:r>
              <a:rPr lang="cs-CZ" altLang="cs-CZ" smtClean="0"/>
              <a:t> </a:t>
            </a:r>
          </a:p>
          <a:p>
            <a:r>
              <a:rPr lang="cs-CZ" altLang="cs-CZ" smtClean="0"/>
              <a:t>Politických </a:t>
            </a:r>
          </a:p>
          <a:p>
            <a:r>
              <a:rPr lang="cs-CZ" altLang="cs-CZ" smtClean="0"/>
              <a:t>Ekonomických</a:t>
            </a:r>
          </a:p>
          <a:p>
            <a:r>
              <a:rPr lang="cs-CZ" altLang="cs-CZ" smtClean="0"/>
              <a:t>Sociálních</a:t>
            </a:r>
          </a:p>
          <a:p>
            <a:r>
              <a:rPr lang="cs-CZ" altLang="cs-CZ" smtClean="0"/>
              <a:t>Technologických faktorů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SLEPT analýza</a:t>
            </a:r>
            <a:endParaRPr lang="cs-CZ" altLang="cs-CZ" sz="3600" smtClean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mtClean="0"/>
              <a:t>Social</a:t>
            </a:r>
            <a:r>
              <a:rPr lang="cs-CZ" altLang="cs-CZ" smtClean="0"/>
              <a:t> (S): sociální faktory</a:t>
            </a:r>
          </a:p>
          <a:p>
            <a:r>
              <a:rPr lang="en-US" altLang="cs-CZ" smtClean="0"/>
              <a:t>Legal</a:t>
            </a:r>
            <a:r>
              <a:rPr lang="cs-CZ" altLang="cs-CZ" smtClean="0"/>
              <a:t> (L): právní a legislativní faktory</a:t>
            </a:r>
          </a:p>
          <a:p>
            <a:r>
              <a:rPr lang="en-US" altLang="cs-CZ" smtClean="0"/>
              <a:t>Economic</a:t>
            </a:r>
            <a:r>
              <a:rPr lang="cs-CZ" altLang="cs-CZ" smtClean="0"/>
              <a:t> (E): ekonomické faktory</a:t>
            </a:r>
          </a:p>
          <a:p>
            <a:r>
              <a:rPr lang="en-US" altLang="cs-CZ" smtClean="0"/>
              <a:t>Policy</a:t>
            </a:r>
            <a:r>
              <a:rPr lang="cs-CZ" altLang="cs-CZ" smtClean="0"/>
              <a:t> (P): politické faktory </a:t>
            </a:r>
          </a:p>
          <a:p>
            <a:r>
              <a:rPr lang="en-US" altLang="cs-CZ" smtClean="0"/>
              <a:t>Technology (</a:t>
            </a:r>
            <a:r>
              <a:rPr lang="cs-CZ" altLang="cs-CZ" smtClean="0"/>
              <a:t>T): technologické faktory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cs-CZ" altLang="cs-CZ" sz="3600" b="1" smtClean="0"/>
              <a:t>Politické faktory</a:t>
            </a:r>
            <a:endParaRPr lang="cs-CZ" altLang="cs-CZ" sz="3600" smtClean="0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0227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mtClean="0"/>
              <a:t>Politická stabilita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Složení, stabilita, orientace a politika vlády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Politicko-ekonomické faktory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Postoj vůči privátnímu sektoru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Postoj vůči investicím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Podpora umění a kultury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cs-CZ" altLang="cs-CZ" sz="3200" b="1" smtClean="0"/>
              <a:t>Ekonomické faktory</a:t>
            </a:r>
            <a:endParaRPr lang="cs-CZ" altLang="cs-CZ" sz="32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cs-CZ" sz="2800" dirty="0" smtClean="0"/>
              <a:t>Základní hodnocení makroekonomické situace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/>
              <a:t>Kupní síla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/>
              <a:t>Míra inflace, úrokové míry, výše HDP, </a:t>
            </a:r>
            <a:r>
              <a:rPr lang="cs-CZ" sz="2800" dirty="0" err="1" smtClean="0"/>
              <a:t>HDP</a:t>
            </a:r>
            <a:r>
              <a:rPr lang="cs-CZ" sz="2800" dirty="0" smtClean="0"/>
              <a:t> / </a:t>
            </a:r>
            <a:r>
              <a:rPr lang="cs-CZ" sz="2800" dirty="0" err="1" smtClean="0"/>
              <a:t>obyv</a:t>
            </a:r>
            <a:r>
              <a:rPr lang="cs-CZ" sz="2800" dirty="0" smtClean="0"/>
              <a:t>., vývoj, trend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/>
              <a:t>Měnová stabilita, měnové kurzy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/>
              <a:t>Spolupráce se soukromým sektorem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/>
              <a:t>Přístup k finančním zdrojům, dostupnost a formy úvěrů, náklady na úvěr</a:t>
            </a:r>
          </a:p>
          <a:p>
            <a:pPr marL="342900" lvl="2" indent="-342900">
              <a:spcBef>
                <a:spcPts val="0"/>
              </a:spcBef>
              <a:buSzPct val="75000"/>
              <a:defRPr/>
            </a:pPr>
            <a:r>
              <a:rPr lang="cs-CZ" sz="2800" dirty="0" smtClean="0">
                <a:ea typeface="+mn-ea"/>
              </a:rPr>
              <a:t>Podpora podnikání, soukromé investice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/>
              <a:t>Daňové faktory výše a vývoj daňových sazeb, DPH, cla 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/>
              <a:t>Náklady na pořízení, provoz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Specifika služeb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Nehmotný produkt</a:t>
            </a:r>
          </a:p>
          <a:p>
            <a:pPr eaLnBrk="1" hangingPunct="1"/>
            <a:r>
              <a:rPr lang="cs-CZ" smtClean="0"/>
              <a:t>Neoddělitelné od poskytovatele</a:t>
            </a:r>
          </a:p>
          <a:p>
            <a:pPr eaLnBrk="1" hangingPunct="1"/>
            <a:r>
              <a:rPr lang="cs-CZ" smtClean="0"/>
              <a:t>Proměnlivé</a:t>
            </a:r>
          </a:p>
          <a:p>
            <a:pPr eaLnBrk="1" hangingPunct="1"/>
            <a:r>
              <a:rPr lang="cs-CZ" smtClean="0"/>
              <a:t>Pomíjivé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r>
              <a:rPr lang="cs-CZ" altLang="cs-CZ" sz="3600" b="1" smtClean="0"/>
              <a:t>Sociální faktory</a:t>
            </a:r>
            <a:endParaRPr lang="cs-CZ" altLang="cs-CZ" sz="3600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z="2800" smtClean="0"/>
              <a:t>Demografický vývoj populace</a:t>
            </a:r>
          </a:p>
          <a:p>
            <a:pPr>
              <a:spcBef>
                <a:spcPct val="0"/>
              </a:spcBef>
            </a:pPr>
            <a:r>
              <a:rPr lang="cs-CZ" altLang="cs-CZ" sz="2800" smtClean="0"/>
              <a:t>Životní styl a úroveň, změny životního stylu</a:t>
            </a:r>
          </a:p>
          <a:p>
            <a:pPr>
              <a:spcBef>
                <a:spcPct val="0"/>
              </a:spcBef>
            </a:pPr>
            <a:r>
              <a:rPr lang="cs-CZ" altLang="cs-CZ" sz="2800" smtClean="0"/>
              <a:t>Kulturní faktory</a:t>
            </a:r>
          </a:p>
          <a:p>
            <a:pPr>
              <a:spcBef>
                <a:spcPct val="0"/>
              </a:spcBef>
            </a:pPr>
            <a:r>
              <a:rPr lang="cs-CZ" altLang="cs-CZ" sz="2800" smtClean="0"/>
              <a:t>Volný čas a jeho trávení</a:t>
            </a:r>
          </a:p>
          <a:p>
            <a:pPr>
              <a:spcBef>
                <a:spcPct val="0"/>
              </a:spcBef>
            </a:pPr>
            <a:r>
              <a:rPr lang="cs-CZ" altLang="cs-CZ" sz="2800" smtClean="0"/>
              <a:t>Zvyklosti, tradice</a:t>
            </a:r>
          </a:p>
          <a:p>
            <a:pPr>
              <a:spcBef>
                <a:spcPct val="0"/>
              </a:spcBef>
            </a:pPr>
            <a:r>
              <a:rPr lang="cs-CZ" altLang="cs-CZ" sz="2800" smtClean="0"/>
              <a:t>Celospolečenské jevy</a:t>
            </a:r>
          </a:p>
          <a:p>
            <a:pPr>
              <a:spcBef>
                <a:spcPct val="0"/>
              </a:spcBef>
            </a:pPr>
            <a:r>
              <a:rPr lang="cs-CZ" altLang="cs-CZ" sz="2800" smtClean="0"/>
              <a:t>Rozdělení příjmů</a:t>
            </a:r>
          </a:p>
          <a:p>
            <a:pPr>
              <a:spcBef>
                <a:spcPct val="0"/>
              </a:spcBef>
            </a:pPr>
            <a:r>
              <a:rPr lang="cs-CZ" altLang="cs-CZ" sz="2800" smtClean="0"/>
              <a:t>Pracovní síla</a:t>
            </a:r>
          </a:p>
          <a:p>
            <a:pPr>
              <a:spcBef>
                <a:spcPct val="0"/>
              </a:spcBef>
            </a:pPr>
            <a:r>
              <a:rPr lang="cs-CZ" altLang="cs-CZ" sz="2800" smtClean="0"/>
              <a:t>Úroveň vzdělání 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cs-CZ" altLang="cs-CZ" sz="3600" b="1" smtClean="0"/>
              <a:t>Technologické faktory</a:t>
            </a:r>
            <a:endParaRPr lang="cs-CZ" altLang="cs-CZ" smtClean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238625"/>
          </a:xfrm>
        </p:spPr>
        <p:txBody>
          <a:bodyPr/>
          <a:lstStyle/>
          <a:p>
            <a:r>
              <a:rPr lang="cs-CZ" altLang="cs-CZ" smtClean="0"/>
              <a:t>Dostupnost potřebných technologií, obecná technologická úroveň</a:t>
            </a:r>
          </a:p>
          <a:p>
            <a:r>
              <a:rPr lang="cs-CZ" altLang="cs-CZ" smtClean="0"/>
              <a:t>Vládní podpora R</a:t>
            </a:r>
            <a:r>
              <a:rPr lang="en-US" altLang="cs-CZ" smtClean="0"/>
              <a:t>&amp;</a:t>
            </a:r>
            <a:r>
              <a:rPr lang="cs-CZ" altLang="cs-CZ" smtClean="0"/>
              <a:t>D</a:t>
            </a:r>
          </a:p>
          <a:p>
            <a:r>
              <a:rPr lang="cs-CZ" altLang="cs-CZ" smtClean="0"/>
              <a:t>Změny technologie</a:t>
            </a:r>
          </a:p>
          <a:p>
            <a:r>
              <a:rPr lang="cs-CZ" altLang="cs-CZ" smtClean="0"/>
              <a:t>Rychlost morálního zastarání</a:t>
            </a:r>
          </a:p>
          <a:p>
            <a:r>
              <a:rPr lang="cs-CZ" altLang="cs-CZ" smtClean="0"/>
              <a:t>Nové možnosti SW</a:t>
            </a:r>
          </a:p>
          <a:p>
            <a:r>
              <a:rPr lang="cs-CZ" altLang="cs-CZ" smtClean="0"/>
              <a:t>Nové technologické aktivity</a:t>
            </a:r>
          </a:p>
          <a:p>
            <a:r>
              <a:rPr lang="cs-CZ" altLang="cs-CZ" smtClean="0"/>
              <a:t>Internet, mobilní sítě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r>
              <a:rPr lang="cs-CZ" altLang="cs-CZ" b="1" smtClean="0"/>
              <a:t>Legislativní a právní faktory</a:t>
            </a:r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31006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cs-CZ" sz="2800" dirty="0" smtClean="0"/>
              <a:t>Existence a funkčnost zákonných norem</a:t>
            </a:r>
          </a:p>
          <a:p>
            <a:pPr lvl="1">
              <a:spcBef>
                <a:spcPts val="0"/>
              </a:spcBef>
              <a:defRPr/>
            </a:pPr>
            <a:r>
              <a:rPr lang="cs-CZ" dirty="0" smtClean="0">
                <a:ea typeface="+mn-ea"/>
              </a:rPr>
              <a:t>Obchodní právo</a:t>
            </a:r>
          </a:p>
          <a:p>
            <a:pPr lvl="1">
              <a:spcBef>
                <a:spcPts val="0"/>
              </a:spcBef>
              <a:defRPr/>
            </a:pPr>
            <a:r>
              <a:rPr lang="cs-CZ" dirty="0" smtClean="0">
                <a:ea typeface="+mn-ea"/>
              </a:rPr>
              <a:t>Autorské právo</a:t>
            </a:r>
          </a:p>
          <a:p>
            <a:pPr lvl="1">
              <a:spcBef>
                <a:spcPts val="0"/>
              </a:spcBef>
              <a:defRPr/>
            </a:pPr>
            <a:r>
              <a:rPr lang="cs-CZ" dirty="0" smtClean="0">
                <a:ea typeface="+mn-ea"/>
              </a:rPr>
              <a:t>Daňové zákony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/>
              <a:t>Předpisy EU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/>
              <a:t>Připravované změny v legislativě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/>
              <a:t>Funkčnost  soudů, vymahatelnost práva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/>
              <a:t>Úroveň  byrokracie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/>
              <a:t>Rozpočtové určení daní</a:t>
            </a:r>
          </a:p>
          <a:p>
            <a:pPr>
              <a:spcBef>
                <a:spcPts val="0"/>
              </a:spcBef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Heuristika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Matematické, statistické a optimalizační metody</a:t>
            </a:r>
          </a:p>
          <a:p>
            <a:r>
              <a:rPr lang="cs-CZ" smtClean="0"/>
              <a:t>Pragmatické metody</a:t>
            </a:r>
          </a:p>
          <a:p>
            <a:r>
              <a:rPr lang="cs-CZ" b="1" smtClean="0"/>
              <a:t>Heuristika</a:t>
            </a:r>
            <a:r>
              <a:rPr lang="cs-CZ" smtClean="0"/>
              <a:t> 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371600"/>
          </a:xfrm>
        </p:spPr>
        <p:txBody>
          <a:bodyPr/>
          <a:lstStyle/>
          <a:p>
            <a:r>
              <a:rPr lang="cs-CZ" b="1" smtClean="0"/>
              <a:t>Portfoliové modely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Analýza</a:t>
            </a:r>
          </a:p>
          <a:p>
            <a:r>
              <a:rPr lang="cs-CZ" smtClean="0"/>
              <a:t>Strategie</a:t>
            </a:r>
          </a:p>
          <a:p>
            <a:r>
              <a:rPr lang="cs-CZ" smtClean="0"/>
              <a:t>Matice BCG </a:t>
            </a:r>
          </a:p>
          <a:p>
            <a:pPr lvl="1"/>
            <a:r>
              <a:rPr lang="cs-CZ" smtClean="0"/>
              <a:t>Boston Consulting Group</a:t>
            </a:r>
          </a:p>
          <a:p>
            <a:r>
              <a:rPr lang="cs-CZ" smtClean="0"/>
              <a:t>Matice GE</a:t>
            </a:r>
          </a:p>
          <a:p>
            <a:pPr lvl="1"/>
            <a:r>
              <a:rPr lang="cs-CZ" smtClean="0"/>
              <a:t>General Electric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3488"/>
          </a:xfrm>
        </p:spPr>
        <p:txBody>
          <a:bodyPr/>
          <a:lstStyle/>
          <a:p>
            <a:r>
              <a:rPr lang="cs-CZ" sz="1200" dirty="0" smtClean="0"/>
              <a:t> </a:t>
            </a:r>
            <a:endParaRPr lang="en-US" sz="1200" dirty="0"/>
          </a:p>
        </p:txBody>
      </p:sp>
      <p:pic>
        <p:nvPicPr>
          <p:cNvPr id="184322" name="Picture 2" descr="E:\ADI\BCG_mati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3"/>
            <a:ext cx="7920880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r>
              <a:rPr lang="cs-CZ" sz="3200" b="1" smtClean="0"/>
              <a:t>             Kumulované funkce</a:t>
            </a:r>
          </a:p>
        </p:txBody>
      </p:sp>
      <p:sp>
        <p:nvSpPr>
          <p:cNvPr id="26627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4741862"/>
          </a:xfrm>
        </p:spPr>
        <p:txBody>
          <a:bodyPr/>
          <a:lstStyle/>
          <a:p>
            <a:r>
              <a:rPr lang="cs-CZ" u="sng" smtClean="0"/>
              <a:t>Atraktivita trhu</a:t>
            </a:r>
          </a:p>
          <a:p>
            <a:r>
              <a:rPr lang="cs-CZ" sz="2400" smtClean="0"/>
              <a:t>Velikost trhu</a:t>
            </a:r>
          </a:p>
          <a:p>
            <a:r>
              <a:rPr lang="cs-CZ" sz="2400" smtClean="0"/>
              <a:t>Roční míra růstu trhu</a:t>
            </a:r>
          </a:p>
          <a:p>
            <a:r>
              <a:rPr lang="cs-CZ" sz="2400" smtClean="0"/>
              <a:t>Historie vývoje zisku</a:t>
            </a:r>
          </a:p>
          <a:p>
            <a:r>
              <a:rPr lang="cs-CZ" sz="2400" smtClean="0"/>
              <a:t>Síla konkurence</a:t>
            </a:r>
          </a:p>
          <a:p>
            <a:r>
              <a:rPr lang="cs-CZ" sz="2400" smtClean="0"/>
              <a:t>Technologické požadavky</a:t>
            </a:r>
          </a:p>
          <a:p>
            <a:r>
              <a:rPr lang="cs-CZ" sz="2400" smtClean="0"/>
              <a:t>Zranitelnost nestabilitou finančních trhů</a:t>
            </a:r>
          </a:p>
          <a:p>
            <a:r>
              <a:rPr lang="cs-CZ" sz="2400" smtClean="0"/>
              <a:t>Společensko-politické a právnáí aspekty</a:t>
            </a:r>
          </a:p>
        </p:txBody>
      </p:sp>
      <p:sp>
        <p:nvSpPr>
          <p:cNvPr id="26628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4741862"/>
          </a:xfrm>
        </p:spPr>
        <p:txBody>
          <a:bodyPr/>
          <a:lstStyle/>
          <a:p>
            <a:r>
              <a:rPr lang="cs-CZ" u="sng" smtClean="0"/>
              <a:t>Tržní síla</a:t>
            </a:r>
          </a:p>
          <a:p>
            <a:r>
              <a:rPr lang="cs-CZ" sz="2400" smtClean="0"/>
              <a:t>Tržní podíl</a:t>
            </a:r>
          </a:p>
          <a:p>
            <a:r>
              <a:rPr lang="cs-CZ" sz="2400" smtClean="0"/>
              <a:t>Kvalita</a:t>
            </a:r>
          </a:p>
          <a:p>
            <a:r>
              <a:rPr lang="cs-CZ" sz="2400" smtClean="0"/>
              <a:t>Reputace jména, značky</a:t>
            </a:r>
          </a:p>
          <a:p>
            <a:r>
              <a:rPr lang="cs-CZ" sz="2400" smtClean="0"/>
              <a:t>Distribuční síť</a:t>
            </a:r>
          </a:p>
          <a:p>
            <a:r>
              <a:rPr lang="cs-CZ" sz="2400" smtClean="0"/>
              <a:t>Efektivita propagace</a:t>
            </a:r>
          </a:p>
          <a:p>
            <a:r>
              <a:rPr lang="cs-CZ" sz="2400" smtClean="0"/>
              <a:t>Výrobní kapacita</a:t>
            </a:r>
          </a:p>
          <a:p>
            <a:r>
              <a:rPr lang="cs-CZ" sz="2400" smtClean="0"/>
              <a:t>Efektivita</a:t>
            </a:r>
          </a:p>
          <a:p>
            <a:r>
              <a:rPr lang="cs-CZ" sz="2400" smtClean="0"/>
              <a:t>Náklady na produkci</a:t>
            </a:r>
          </a:p>
          <a:p>
            <a:r>
              <a:rPr lang="cs-CZ" sz="2400" smtClean="0"/>
              <a:t>R</a:t>
            </a:r>
            <a:r>
              <a:rPr lang="en-US" sz="2400" smtClean="0"/>
              <a:t>&amp;</a:t>
            </a:r>
            <a:r>
              <a:rPr lang="cs-CZ" sz="2400" smtClean="0"/>
              <a:t>D</a:t>
            </a:r>
          </a:p>
          <a:p>
            <a:r>
              <a:rPr lang="cs-CZ" sz="2400" smtClean="0"/>
              <a:t>Management a lidé</a:t>
            </a:r>
          </a:p>
          <a:p>
            <a:endParaRPr lang="cs-CZ" u="sng" smtClean="0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b="1" smtClean="0"/>
              <a:t>Strategie</a:t>
            </a:r>
            <a:r>
              <a:rPr lang="cs-CZ" altLang="cs-CZ" smtClean="0"/>
              <a:t> </a:t>
            </a:r>
          </a:p>
        </p:txBody>
      </p:sp>
      <p:sp>
        <p:nvSpPr>
          <p:cNvPr id="27651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Definování cílů</a:t>
            </a:r>
            <a:endParaRPr lang="cs-CZ" altLang="cs-CZ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smtClean="0"/>
              <a:t>Čeho chce dosáhnout?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smtClean="0"/>
              <a:t>Jaké to bude mít vedlejší důsledky?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smtClean="0"/>
              <a:t>Existují pro tyto cíle nějaká měřítka? Jak je měřit?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smtClean="0"/>
              <a:t>Jsou cíle realistické a dosažitelné?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smtClean="0"/>
              <a:t>Odpovídají cíle zdrojům dostupným organizaci (finančním i hmotným – fondy, prostory)?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smtClean="0"/>
              <a:t>Dokáže to instituce efektivněji než jiné organizace?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smtClean="0"/>
              <a:t>Čím se bude odlišovat od nabídky svých konkurentů?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/>
              <a:t>Základní trojúhelník hodnot organizace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b="1" smtClean="0"/>
          </a:p>
          <a:p>
            <a:pPr eaLnBrk="1" hangingPunct="1"/>
            <a:r>
              <a:rPr lang="cs-CZ" altLang="cs-CZ" b="1" smtClean="0"/>
              <a:t>Image </a:t>
            </a:r>
            <a:r>
              <a:rPr lang="cs-CZ" altLang="cs-CZ" smtClean="0"/>
              <a:t> </a:t>
            </a:r>
          </a:p>
          <a:p>
            <a:pPr eaLnBrk="1" hangingPunct="1"/>
            <a:r>
              <a:rPr lang="cs-CZ" altLang="cs-CZ" b="1" smtClean="0"/>
              <a:t>Produkt</a:t>
            </a:r>
            <a:r>
              <a:rPr lang="cs-CZ" altLang="cs-CZ" smtClean="0"/>
              <a:t> (nabídka) </a:t>
            </a:r>
          </a:p>
          <a:p>
            <a:pPr eaLnBrk="1" hangingPunct="1"/>
            <a:r>
              <a:rPr lang="cs-CZ" altLang="cs-CZ" b="1" smtClean="0"/>
              <a:t>Publikum</a:t>
            </a:r>
            <a:r>
              <a:rPr lang="cs-CZ" altLang="cs-CZ" smtClean="0"/>
              <a:t> (poptávka)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Kulturní dědictví jako produkt</a:t>
            </a:r>
            <a:endParaRPr lang="cs-CZ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Budova a interiéry, místo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Fondy, sbírky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Výrobky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Odborné služby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Programy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Společenské a komerční služby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Pronájem prostor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Doprovodné služby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Strategické plánování </a:t>
            </a:r>
            <a:endParaRPr lang="cs-CZ" altLang="cs-CZ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b="1" dirty="0" err="1" smtClean="0"/>
              <a:t>Ansoffova</a:t>
            </a:r>
            <a:r>
              <a:rPr lang="cs-CZ" b="1" dirty="0" smtClean="0"/>
              <a:t> matice produkt – trh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b="1" dirty="0" smtClean="0"/>
          </a:p>
          <a:p>
            <a:pPr eaLnBrk="1" hangingPunct="1">
              <a:defRPr/>
            </a:pPr>
            <a:r>
              <a:rPr lang="cs-CZ" b="1" dirty="0" smtClean="0">
                <a:solidFill>
                  <a:srgbClr val="CC0099"/>
                </a:solidFill>
              </a:rPr>
              <a:t>Intenzívní růst </a:t>
            </a:r>
          </a:p>
          <a:p>
            <a:pPr lvl="1" eaLnBrk="1" hangingPunct="1">
              <a:defRPr/>
            </a:pPr>
            <a:r>
              <a:rPr lang="cs-CZ" sz="2000" dirty="0" smtClean="0">
                <a:solidFill>
                  <a:srgbClr val="CC0099"/>
                </a:solidFill>
              </a:rPr>
              <a:t>Strategie penetrace trhu </a:t>
            </a:r>
          </a:p>
          <a:p>
            <a:pPr lvl="1" eaLnBrk="1" hangingPunct="1">
              <a:defRPr/>
            </a:pPr>
            <a:r>
              <a:rPr lang="cs-CZ" sz="2000" dirty="0" smtClean="0">
                <a:solidFill>
                  <a:srgbClr val="CC0099"/>
                </a:solidFill>
              </a:rPr>
              <a:t>Strategie rozvoje nebo posílení trhu</a:t>
            </a:r>
          </a:p>
          <a:p>
            <a:pPr lvl="1" eaLnBrk="1" hangingPunct="1">
              <a:defRPr/>
            </a:pPr>
            <a:r>
              <a:rPr lang="cs-CZ" sz="2000" dirty="0" smtClean="0">
                <a:solidFill>
                  <a:srgbClr val="CC0099"/>
                </a:solidFill>
              </a:rPr>
              <a:t>Strategie rozvoje produktu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 smtClean="0"/>
              <a:t>Integrační růst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 smtClean="0"/>
              <a:t>Zpětná integrace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 smtClean="0"/>
              <a:t>Integrace vpřed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 smtClean="0"/>
              <a:t>Horizontální integrace</a:t>
            </a:r>
            <a:r>
              <a:rPr lang="cs-CZ" sz="1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 smtClean="0">
                <a:solidFill>
                  <a:schemeClr val="accent5">
                    <a:lumMod val="25000"/>
                  </a:schemeClr>
                </a:solidFill>
              </a:rPr>
              <a:t>Diverzifikační růst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 smtClean="0">
                <a:solidFill>
                  <a:schemeClr val="accent5">
                    <a:lumMod val="25000"/>
                  </a:schemeClr>
                </a:solidFill>
              </a:rPr>
              <a:t>Koncentrická diversifikace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 smtClean="0">
                <a:solidFill>
                  <a:schemeClr val="accent5">
                    <a:lumMod val="25000"/>
                  </a:schemeClr>
                </a:solidFill>
              </a:rPr>
              <a:t>Horizontální diversifikace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 err="1" smtClean="0">
                <a:solidFill>
                  <a:schemeClr val="accent5">
                    <a:lumMod val="25000"/>
                  </a:schemeClr>
                </a:solidFill>
              </a:rPr>
              <a:t>Konglomerativní</a:t>
            </a:r>
            <a:r>
              <a:rPr lang="cs-CZ" sz="2000" dirty="0" smtClean="0">
                <a:solidFill>
                  <a:schemeClr val="accent5">
                    <a:lumMod val="25000"/>
                  </a:schemeClr>
                </a:solidFill>
              </a:rPr>
              <a:t> diversifikace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000" dirty="0" smtClean="0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cs-CZ" altLang="cs-CZ" sz="3200" b="1" smtClean="0"/>
              <a:t>Igor Ansoff:  Matice produkt – trh</a:t>
            </a:r>
            <a:endParaRPr lang="cs-CZ" altLang="cs-CZ" sz="3200" smtClean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464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488017">
                <a:tc>
                  <a:txBody>
                    <a:bodyPr/>
                    <a:lstStyle/>
                    <a:p>
                      <a:r>
                        <a:rPr lang="cs-CZ" sz="3200" dirty="0" smtClean="0">
                          <a:solidFill>
                            <a:srgbClr val="C00000"/>
                          </a:solidFill>
                        </a:rPr>
                        <a:t>Produkt</a:t>
                      </a:r>
                      <a:r>
                        <a:rPr lang="cs-CZ" sz="3200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3200" b="1" dirty="0" smtClean="0">
                          <a:solidFill>
                            <a:srgbClr val="C00000"/>
                          </a:solidFill>
                        </a:rPr>
                        <a:t>→</a:t>
                      </a:r>
                    </a:p>
                    <a:p>
                      <a:r>
                        <a:rPr lang="cs-CZ" sz="3200" dirty="0" smtClean="0">
                          <a:solidFill>
                            <a:srgbClr val="006600"/>
                          </a:solidFill>
                        </a:rPr>
                        <a:t>Trh </a:t>
                      </a:r>
                      <a:r>
                        <a:rPr lang="cs-CZ" sz="3200" b="1" dirty="0" smtClean="0">
                          <a:solidFill>
                            <a:srgbClr val="006600"/>
                          </a:solidFill>
                        </a:rPr>
                        <a:t>↓</a:t>
                      </a:r>
                      <a:endParaRPr lang="cs-CZ" sz="3200" b="1" dirty="0">
                        <a:solidFill>
                          <a:srgbClr val="0066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cs-CZ" sz="3200" dirty="0" smtClean="0">
                          <a:solidFill>
                            <a:srgbClr val="C00000"/>
                          </a:solidFill>
                        </a:rPr>
                        <a:t>Současný </a:t>
                      </a:r>
                      <a:endParaRPr lang="cs-CZ" sz="3200" dirty="0">
                        <a:solidFill>
                          <a:srgbClr val="C0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cs-CZ" sz="3200" dirty="0" smtClean="0">
                          <a:solidFill>
                            <a:srgbClr val="C00000"/>
                          </a:solidFill>
                        </a:rPr>
                        <a:t>Nový </a:t>
                      </a:r>
                      <a:endParaRPr lang="cs-CZ" sz="3200" dirty="0">
                        <a:solidFill>
                          <a:srgbClr val="C00000"/>
                        </a:solidFill>
                      </a:endParaRPr>
                    </a:p>
                  </a:txBody>
                  <a:tcPr marT="45715" marB="45715"/>
                </a:tc>
              </a:tr>
              <a:tr h="1488017">
                <a:tc>
                  <a:txBody>
                    <a:bodyPr/>
                    <a:lstStyle/>
                    <a:p>
                      <a:r>
                        <a:rPr lang="cs-CZ" sz="3200" b="1" dirty="0" smtClean="0">
                          <a:solidFill>
                            <a:srgbClr val="006600"/>
                          </a:solidFill>
                        </a:rPr>
                        <a:t>Stávající</a:t>
                      </a:r>
                      <a:endParaRPr lang="cs-CZ" sz="3200" b="1" dirty="0">
                        <a:solidFill>
                          <a:srgbClr val="0066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C0099"/>
                          </a:solidFill>
                        </a:rPr>
                        <a:t>Penetrace trhu</a:t>
                      </a:r>
                      <a:endParaRPr lang="cs-CZ" sz="2800" b="1" dirty="0">
                        <a:solidFill>
                          <a:srgbClr val="CC0099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C0099"/>
                          </a:solidFill>
                        </a:rPr>
                        <a:t>Rozvoj produktu</a:t>
                      </a:r>
                      <a:endParaRPr lang="cs-CZ" sz="2800" b="1" dirty="0">
                        <a:solidFill>
                          <a:srgbClr val="CC0099"/>
                        </a:solidFill>
                      </a:endParaRPr>
                    </a:p>
                  </a:txBody>
                  <a:tcPr marT="45715" marB="45715"/>
                </a:tc>
              </a:tr>
              <a:tr h="1488017">
                <a:tc>
                  <a:txBody>
                    <a:bodyPr/>
                    <a:lstStyle/>
                    <a:p>
                      <a:r>
                        <a:rPr lang="cs-CZ" sz="3200" b="1" dirty="0" smtClean="0">
                          <a:solidFill>
                            <a:srgbClr val="006600"/>
                          </a:solidFill>
                        </a:rPr>
                        <a:t>Nový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400" b="1" dirty="0" smtClean="0">
                          <a:solidFill>
                            <a:srgbClr val="006600"/>
                          </a:solidFill>
                        </a:rPr>
                        <a:t>Geograficky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400" b="1" dirty="0" smtClean="0">
                          <a:solidFill>
                            <a:srgbClr val="006600"/>
                          </a:solidFill>
                        </a:rPr>
                        <a:t>Zákaznicky </a:t>
                      </a:r>
                      <a:endParaRPr lang="cs-CZ" sz="2400" b="1" dirty="0">
                        <a:solidFill>
                          <a:srgbClr val="0066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C0099"/>
                          </a:solidFill>
                        </a:rPr>
                        <a:t>Rozvoj Posílení trhu</a:t>
                      </a:r>
                      <a:endParaRPr lang="cs-CZ" sz="2800" b="1" dirty="0">
                        <a:solidFill>
                          <a:srgbClr val="CC0099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003399"/>
                          </a:solidFill>
                        </a:rPr>
                        <a:t>Diverzifikace </a:t>
                      </a:r>
                      <a:endParaRPr lang="cs-CZ" sz="2800" b="1" dirty="0">
                        <a:solidFill>
                          <a:srgbClr val="003399"/>
                        </a:solidFill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Strategie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Nákladová priorita</a:t>
            </a:r>
          </a:p>
          <a:p>
            <a:pPr eaLnBrk="1" hangingPunct="1"/>
            <a:r>
              <a:rPr lang="cs-CZ" altLang="cs-CZ" smtClean="0"/>
              <a:t>Diferenciace</a:t>
            </a:r>
          </a:p>
          <a:p>
            <a:pPr eaLnBrk="1" hangingPunct="1"/>
            <a:r>
              <a:rPr lang="cs-CZ" altLang="cs-CZ" smtClean="0"/>
              <a:t>Ohnisko soustředění</a:t>
            </a:r>
          </a:p>
          <a:p>
            <a:pPr eaLnBrk="1" hangingPunct="1"/>
            <a:r>
              <a:rPr lang="cs-CZ" altLang="cs-CZ" smtClean="0"/>
              <a:t>Trading up, trading down</a:t>
            </a:r>
          </a:p>
          <a:p>
            <a:pPr eaLnBrk="1" hangingPunct="1"/>
            <a:r>
              <a:rPr lang="cs-CZ" altLang="cs-CZ" smtClean="0"/>
              <a:t>ABC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 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altLang="cs-CZ" sz="4000" smtClean="0">
                <a:solidFill>
                  <a:srgbClr val="009900"/>
                </a:solidFill>
              </a:rPr>
              <a:t>Je důležitější </a:t>
            </a:r>
            <a:r>
              <a:rPr lang="cs-CZ" altLang="cs-CZ" sz="4000" b="1" i="1" smtClean="0">
                <a:solidFill>
                  <a:srgbClr val="009900"/>
                </a:solidFill>
              </a:rPr>
              <a:t>dělat správné věci </a:t>
            </a:r>
            <a:r>
              <a:rPr lang="cs-CZ" altLang="cs-CZ" sz="4000" smtClean="0">
                <a:solidFill>
                  <a:srgbClr val="009900"/>
                </a:solidFill>
              </a:rPr>
              <a:t>než </a:t>
            </a:r>
            <a:r>
              <a:rPr lang="cs-CZ" altLang="cs-CZ" sz="4000" b="1" i="1" smtClean="0">
                <a:solidFill>
                  <a:srgbClr val="009900"/>
                </a:solidFill>
              </a:rPr>
              <a:t>dělat věci správně</a:t>
            </a:r>
            <a:r>
              <a:rPr lang="cs-CZ" altLang="cs-CZ" sz="4000" smtClean="0">
                <a:solidFill>
                  <a:srgbClr val="009900"/>
                </a:solidFill>
              </a:rPr>
              <a:t>.</a:t>
            </a:r>
          </a:p>
          <a:p>
            <a:pPr marL="0" indent="0" algn="r">
              <a:buFont typeface="Wingdings" pitchFamily="2" charset="2"/>
              <a:buNone/>
            </a:pPr>
            <a:r>
              <a:rPr lang="cs-CZ" altLang="cs-CZ" smtClean="0">
                <a:solidFill>
                  <a:srgbClr val="009900"/>
                </a:solidFill>
              </a:rPr>
              <a:t>Peter Drucker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5288" y="1504950"/>
            <a:ext cx="84248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cs-CZ" altLang="cs-CZ" sz="2400" b="1">
                <a:solidFill>
                  <a:srgbClr val="FF0000"/>
                </a:solidFill>
              </a:rPr>
              <a:t>Úkolem marketingu není určovat strategické cíle umělcům ani galeriím, ani ostatním kulturním organizacím.</a:t>
            </a:r>
            <a:endParaRPr lang="cs-CZ" altLang="cs-CZ" sz="2400">
              <a:solidFill>
                <a:srgbClr val="FF0000"/>
              </a:solidFill>
            </a:endParaRPr>
          </a:p>
          <a:p>
            <a:pPr eaLnBrk="1" hangingPunct="1"/>
            <a:endParaRPr lang="cs-CZ" altLang="cs-CZ" sz="240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2400" b="1">
                <a:solidFill>
                  <a:srgbClr val="FF0000"/>
                </a:solidFill>
              </a:rPr>
              <a:t>Marketing má v případě  umění a správy kulturního dědictví pouze pomocnou roli, a to ve zprostředkování tohoto dědictví veřejnosti. </a:t>
            </a:r>
          </a:p>
          <a:p>
            <a:pPr eaLnBrk="1" hangingPunct="1"/>
            <a:endParaRPr lang="cs-CZ" altLang="cs-CZ" sz="2400" b="1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2400" b="1">
                <a:solidFill>
                  <a:srgbClr val="FF0000"/>
                </a:solidFill>
              </a:rPr>
              <a:t>Marketing je jen jedním z nástrojů, který pomůže k dosažení některých ze strategických cílů.</a:t>
            </a:r>
            <a:r>
              <a:rPr lang="en-US" altLang="cs-CZ" sz="24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Marketingový plán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Nyní se můžete vrátit na začátek a sestavit marketingový plán pro svoji kulturní organizaci nebo uměleckou agenturu.</a:t>
            </a:r>
            <a:endParaRPr lang="en-US" dirty="0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</a:rPr>
              <a:t>Prostor pro vaše otázky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87" name="Zástupný symbol pro text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9600" b="1" smtClean="0">
                <a:solidFill>
                  <a:srgbClr val="00B050"/>
                </a:solidFill>
              </a:rPr>
              <a:t>?      </a:t>
            </a:r>
            <a:r>
              <a:rPr lang="cs-CZ" altLang="cs-CZ" sz="9600" b="1" smtClean="0">
                <a:solidFill>
                  <a:srgbClr val="FFFF00"/>
                </a:solidFill>
              </a:rPr>
              <a:t>?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9600" b="1" smtClean="0"/>
              <a:t>     </a:t>
            </a:r>
            <a:r>
              <a:rPr lang="cs-CZ" altLang="cs-CZ" sz="9600" b="1" smtClean="0">
                <a:solidFill>
                  <a:srgbClr val="FF0000"/>
                </a:solidFill>
              </a:rPr>
              <a:t>?</a:t>
            </a:r>
            <a:endParaRPr lang="en-US" altLang="cs-CZ" sz="9600" smtClean="0">
              <a:solidFill>
                <a:srgbClr val="FF0000"/>
              </a:solidFill>
            </a:endParaRPr>
          </a:p>
        </p:txBody>
      </p:sp>
      <p:sp>
        <p:nvSpPr>
          <p:cNvPr id="41988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9600" b="1" smtClean="0">
                <a:solidFill>
                  <a:srgbClr val="7030A0"/>
                </a:solidFill>
              </a:rPr>
              <a:t>  ?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9600" b="1" smtClean="0"/>
              <a:t>       </a:t>
            </a:r>
            <a:r>
              <a:rPr lang="cs-CZ" altLang="cs-CZ" sz="9600" b="1" smtClean="0">
                <a:solidFill>
                  <a:srgbClr val="00B0F0"/>
                </a:solidFill>
              </a:rPr>
              <a:t>?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9600" b="1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cs-CZ" sz="9600" b="1" smtClean="0">
              <a:solidFill>
                <a:srgbClr val="FFFF00"/>
              </a:solidFill>
            </a:endParaRPr>
          </a:p>
        </p:txBody>
      </p:sp>
      <p:sp>
        <p:nvSpPr>
          <p:cNvPr id="5" name="Veselý obličej 4"/>
          <p:cNvSpPr/>
          <p:nvPr/>
        </p:nvSpPr>
        <p:spPr>
          <a:xfrm>
            <a:off x="5148263" y="5300663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eaLnBrk="1" hangingPunct="1"/>
            <a:r>
              <a:rPr lang="cs-CZ" altLang="cs-CZ" sz="4800" b="1" smtClean="0">
                <a:solidFill>
                  <a:srgbClr val="FF0000"/>
                </a:solidFill>
              </a:rPr>
              <a:t>Děkuji Vám za pozornost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259263" cy="5653087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endParaRPr lang="cs-CZ" sz="2400" b="1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cs-CZ" sz="2400" b="1" dirty="0" smtClean="0"/>
              <a:t>Kontakt:</a:t>
            </a:r>
          </a:p>
          <a:p>
            <a:pPr marL="36000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800" b="1" dirty="0" err="1" smtClean="0">
                <a:hlinkClick r:id="rId4"/>
              </a:rPr>
              <a:t>rsj</a:t>
            </a:r>
            <a:r>
              <a:rPr lang="cs-CZ" sz="2800" b="1" dirty="0" smtClean="0">
                <a:hlinkClick r:id="rId4"/>
              </a:rPr>
              <a:t>@seznam.</a:t>
            </a:r>
            <a:r>
              <a:rPr lang="cs-CZ" sz="2800" b="1" dirty="0" err="1" smtClean="0">
                <a:hlinkClick r:id="rId4"/>
              </a:rPr>
              <a:t>cz</a:t>
            </a:r>
            <a:r>
              <a:rPr lang="cs-CZ" sz="2800" b="1" smtClean="0"/>
              <a:t> </a:t>
            </a:r>
          </a:p>
          <a:p>
            <a:pPr marL="36000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cs-CZ" sz="2400" b="1" dirty="0" smtClean="0"/>
              <a:t>Podrobněji v knize:</a:t>
            </a:r>
            <a:r>
              <a:rPr lang="cs-CZ" sz="2400" dirty="0" smtClean="0">
                <a:solidFill>
                  <a:srgbClr val="000066"/>
                </a:solidFill>
              </a:rPr>
              <a:t> </a:t>
            </a:r>
            <a:r>
              <a:rPr lang="cs-CZ" sz="2400" b="1" dirty="0" smtClean="0">
                <a:solidFill>
                  <a:srgbClr val="000066"/>
                </a:solidFill>
              </a:rPr>
              <a:t>JOHNOVÁ, Radka. </a:t>
            </a:r>
            <a:r>
              <a:rPr lang="cs-CZ" sz="2400" b="1" i="1" dirty="0" smtClean="0">
                <a:solidFill>
                  <a:srgbClr val="000066"/>
                </a:solidFill>
              </a:rPr>
              <a:t>Marketing kulturního dědictví a umění. Art marketing v praxi.</a:t>
            </a:r>
            <a:r>
              <a:rPr lang="cs-CZ" sz="2400" b="1" dirty="0" smtClean="0">
                <a:solidFill>
                  <a:srgbClr val="000066"/>
                </a:solidFill>
              </a:rPr>
              <a:t> </a:t>
            </a:r>
            <a:r>
              <a:rPr lang="cs-CZ" sz="2400" dirty="0" smtClean="0">
                <a:solidFill>
                  <a:srgbClr val="000066"/>
                </a:solidFill>
              </a:rPr>
              <a:t/>
            </a:r>
            <a:br>
              <a:rPr lang="cs-CZ" sz="2400" dirty="0" smtClean="0">
                <a:solidFill>
                  <a:srgbClr val="000066"/>
                </a:solidFill>
              </a:rPr>
            </a:br>
            <a:r>
              <a:rPr lang="cs-CZ" sz="2400" dirty="0" err="1" smtClean="0">
                <a:solidFill>
                  <a:srgbClr val="000066"/>
                </a:solidFill>
              </a:rPr>
              <a:t>Grada</a:t>
            </a:r>
            <a:r>
              <a:rPr lang="cs-CZ" sz="2400" dirty="0" smtClean="0">
                <a:solidFill>
                  <a:srgbClr val="000066"/>
                </a:solidFill>
              </a:rPr>
              <a:t> </a:t>
            </a:r>
            <a:r>
              <a:rPr lang="cs-CZ" sz="2400" dirty="0" err="1" smtClean="0">
                <a:solidFill>
                  <a:srgbClr val="000066"/>
                </a:solidFill>
              </a:rPr>
              <a:t>Publishing</a:t>
            </a:r>
            <a:r>
              <a:rPr lang="cs-CZ" sz="2400" dirty="0" smtClean="0">
                <a:solidFill>
                  <a:srgbClr val="000066"/>
                </a:solidFill>
              </a:rPr>
              <a:t>, 2008. ISBN 978-80-247-2724-0.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sz="2400" dirty="0" smtClean="0">
              <a:solidFill>
                <a:srgbClr val="000066"/>
              </a:solidFill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cs-CZ" sz="2400" dirty="0" smtClean="0">
                <a:solidFill>
                  <a:srgbClr val="000066"/>
                </a:solidFill>
              </a:rPr>
              <a:t/>
            </a:r>
            <a:br>
              <a:rPr lang="cs-CZ" sz="2400" dirty="0" smtClean="0">
                <a:solidFill>
                  <a:srgbClr val="000066"/>
                </a:solidFill>
              </a:rPr>
            </a:br>
            <a:endParaRPr lang="cs-CZ" sz="1600" b="1" dirty="0" smtClean="0"/>
          </a:p>
          <a:p>
            <a:pPr eaLnBrk="1" hangingPunct="1">
              <a:defRPr/>
            </a:pPr>
            <a:r>
              <a:rPr lang="cs-CZ" sz="1600" b="1" dirty="0" smtClean="0"/>
              <a:t>© Radka Johnová, 2019</a:t>
            </a:r>
            <a:endParaRPr lang="cs-CZ" sz="1600" b="1" dirty="0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endParaRPr lang="cs-CZ" sz="1600" b="1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859338" y="1125538"/>
          <a:ext cx="3816350" cy="5543550"/>
        </p:xfrm>
        <a:graphic>
          <a:graphicData uri="http://schemas.openxmlformats.org/presentationml/2006/ole">
            <p:oleObj spid="_x0000_s1026" name="Fotografie" r:id="rId5" imgW="9345329" imgH="132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Životní cyklus produktu</a:t>
            </a:r>
            <a:r>
              <a:rPr lang="cs-CZ" smtClean="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Zavádění</a:t>
            </a:r>
          </a:p>
          <a:p>
            <a:pPr eaLnBrk="1" hangingPunct="1"/>
            <a:r>
              <a:rPr lang="cs-CZ" smtClean="0"/>
              <a:t>Růst</a:t>
            </a:r>
          </a:p>
          <a:p>
            <a:pPr eaLnBrk="1" hangingPunct="1"/>
            <a:r>
              <a:rPr lang="cs-CZ" smtClean="0"/>
              <a:t>Vrchol</a:t>
            </a:r>
          </a:p>
          <a:p>
            <a:pPr eaLnBrk="1" hangingPunct="1"/>
            <a:r>
              <a:rPr lang="cs-CZ" smtClean="0"/>
              <a:t>Pokles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algn="ctr" eaLnBrk="1" hangingPunct="1"/>
            <a:r>
              <a:rPr lang="cs-CZ" altLang="cs-CZ" sz="3200" b="1" smtClean="0"/>
              <a:t>Splnění </a:t>
            </a:r>
            <a:br>
              <a:rPr lang="cs-CZ" altLang="cs-CZ" sz="3200" b="1" smtClean="0"/>
            </a:br>
            <a:r>
              <a:rPr lang="cs-CZ" altLang="cs-CZ" sz="3200" b="1" smtClean="0"/>
              <a:t>Seminární práce </a:t>
            </a:r>
            <a:endParaRPr lang="cs-CZ" altLang="cs-CZ" sz="3600" smtClean="0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81537"/>
          </a:xfrm>
        </p:spPr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cs-CZ" altLang="cs-CZ" sz="2800" b="1" u="sng" dirty="0" smtClean="0"/>
              <a:t>Marketingový plán pro kulturní nebo neziskovou organizaci (</a:t>
            </a:r>
            <a:r>
              <a:rPr lang="cs-CZ" altLang="cs-CZ" sz="2800" b="1" dirty="0" smtClean="0"/>
              <a:t>povinná součást) 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cs-CZ" altLang="cs-CZ" sz="2400" b="1" dirty="0" smtClean="0"/>
              <a:t>cca 5 stran (tj. 8 000 - 10 000 úhozů s mezerami) 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cs-CZ" altLang="cs-CZ" sz="2400" b="1" dirty="0" smtClean="0"/>
              <a:t>v týmu do 3 lidí nebo individuálně 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cs-CZ" altLang="cs-CZ" sz="2800" b="1" u="sng" dirty="0" smtClean="0"/>
              <a:t>a k tomu </a:t>
            </a:r>
          </a:p>
          <a:p>
            <a:pPr marL="400050" lvl="1" indent="0" eaLnBrk="1" hangingPunct="1">
              <a:spcBef>
                <a:spcPts val="300"/>
              </a:spcBef>
              <a:defRPr/>
            </a:pPr>
            <a:r>
              <a:rPr lang="cs-CZ" altLang="cs-CZ" sz="2400" dirty="0" smtClean="0">
                <a:solidFill>
                  <a:srgbClr val="00B050"/>
                </a:solidFill>
              </a:rPr>
              <a:t>Aktivní účast </a:t>
            </a:r>
          </a:p>
          <a:p>
            <a:pPr marL="400050" lvl="1" indent="0" eaLnBrk="1" hangingPunct="1">
              <a:spcBef>
                <a:spcPts val="300"/>
              </a:spcBef>
              <a:defRPr/>
            </a:pPr>
            <a:r>
              <a:rPr lang="cs-CZ" altLang="cs-CZ" sz="2400" dirty="0" smtClean="0">
                <a:solidFill>
                  <a:srgbClr val="00B050"/>
                </a:solidFill>
              </a:rPr>
              <a:t>Prezentace (</a:t>
            </a:r>
            <a:r>
              <a:rPr lang="cs-CZ" altLang="cs-CZ" sz="2400" dirty="0" err="1" smtClean="0">
                <a:solidFill>
                  <a:srgbClr val="00B050"/>
                </a:solidFill>
              </a:rPr>
              <a:t>ppt</a:t>
            </a:r>
            <a:r>
              <a:rPr lang="cs-CZ" altLang="cs-CZ" sz="2400" dirty="0" smtClean="0">
                <a:solidFill>
                  <a:srgbClr val="00B050"/>
                </a:solidFill>
              </a:rPr>
              <a:t>) a obhájení (10 + 5 minut)</a:t>
            </a:r>
          </a:p>
          <a:p>
            <a:pPr marL="800100" lvl="2" indent="0" eaLnBrk="1" hangingPunct="1">
              <a:spcBef>
                <a:spcPts val="300"/>
              </a:spcBef>
              <a:defRPr/>
            </a:pPr>
            <a:r>
              <a:rPr lang="cs-CZ" altLang="cs-CZ" sz="2000" i="1" dirty="0" smtClean="0">
                <a:solidFill>
                  <a:srgbClr val="00B050"/>
                </a:solidFill>
              </a:rPr>
              <a:t>*vhodné pro prezenční studium (není </a:t>
            </a:r>
            <a:r>
              <a:rPr lang="cs-CZ" altLang="cs-CZ" sz="2000" i="1" dirty="0" err="1" smtClean="0">
                <a:solidFill>
                  <a:srgbClr val="00B050"/>
                </a:solidFill>
              </a:rPr>
              <a:t>podm</a:t>
            </a:r>
            <a:r>
              <a:rPr lang="cs-CZ" altLang="cs-CZ" sz="2000" i="1" dirty="0" smtClean="0">
                <a:solidFill>
                  <a:srgbClr val="00B050"/>
                </a:solidFill>
              </a:rPr>
              <a:t>.)</a:t>
            </a:r>
          </a:p>
          <a:p>
            <a:pPr algn="ctr" eaLnBrk="1" hangingPunct="1">
              <a:spcBef>
                <a:spcPts val="300"/>
              </a:spcBef>
              <a:defRPr/>
            </a:pPr>
            <a:r>
              <a:rPr lang="cs-CZ" altLang="cs-CZ" sz="2800" b="1" dirty="0" smtClean="0"/>
              <a:t>nebo</a:t>
            </a:r>
          </a:p>
          <a:p>
            <a:pPr marL="400050" lvl="1" indent="0" eaLnBrk="1" hangingPunct="1">
              <a:spcBef>
                <a:spcPts val="300"/>
              </a:spcBef>
              <a:defRPr/>
            </a:pPr>
            <a:r>
              <a:rPr lang="cs-CZ" altLang="cs-CZ" sz="2400" dirty="0" smtClean="0">
                <a:solidFill>
                  <a:srgbClr val="C00000"/>
                </a:solidFill>
              </a:rPr>
              <a:t>Esej (max. 3 strany, tj. do 6 000 úhozů s mezerami)</a:t>
            </a:r>
          </a:p>
          <a:p>
            <a:pPr marL="800100" lvl="2" indent="0" eaLnBrk="1" hangingPunct="1">
              <a:spcBef>
                <a:spcPts val="300"/>
              </a:spcBef>
              <a:defRPr/>
            </a:pPr>
            <a:r>
              <a:rPr lang="cs-CZ" altLang="cs-CZ" sz="2000" i="1" dirty="0" smtClean="0">
                <a:solidFill>
                  <a:srgbClr val="C00000"/>
                </a:solidFill>
              </a:rPr>
              <a:t>*vhodné pro kombinované studium (není </a:t>
            </a:r>
            <a:r>
              <a:rPr lang="cs-CZ" altLang="cs-CZ" sz="2000" i="1" dirty="0" err="1" smtClean="0">
                <a:solidFill>
                  <a:srgbClr val="C00000"/>
                </a:solidFill>
              </a:rPr>
              <a:t>podm</a:t>
            </a:r>
            <a:r>
              <a:rPr lang="cs-CZ" altLang="cs-CZ" sz="2000" i="1" dirty="0" smtClean="0">
                <a:solidFill>
                  <a:srgbClr val="C00000"/>
                </a:solidFill>
              </a:rPr>
              <a:t>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Zavádění nových produktů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Životní cyklus produktu</a:t>
            </a:r>
            <a:endParaRPr lang="cs-CZ" smtClean="0"/>
          </a:p>
          <a:p>
            <a:pPr lvl="1" eaLnBrk="1" hangingPunct="1"/>
            <a:r>
              <a:rPr lang="cs-CZ" smtClean="0"/>
              <a:t>Stálé služby </a:t>
            </a:r>
          </a:p>
          <a:p>
            <a:pPr lvl="1" eaLnBrk="1" hangingPunct="1"/>
            <a:r>
              <a:rPr lang="cs-CZ" smtClean="0"/>
              <a:t>Dočasné akce a programy</a:t>
            </a:r>
            <a:endParaRPr lang="cs-CZ" b="1" smtClean="0"/>
          </a:p>
          <a:p>
            <a:pPr eaLnBrk="1" hangingPunct="1"/>
            <a:r>
              <a:rPr lang="cs-CZ" b="1" smtClean="0"/>
              <a:t>Zavádění nových produktů</a:t>
            </a:r>
            <a:endParaRPr lang="cs-CZ" smtClean="0"/>
          </a:p>
          <a:p>
            <a:pPr lvl="1" eaLnBrk="1" hangingPunct="1"/>
            <a:r>
              <a:rPr lang="cs-CZ" smtClean="0"/>
              <a:t>Orientace na zážitky </a:t>
            </a:r>
          </a:p>
          <a:p>
            <a:pPr lvl="1" eaLnBrk="1" hangingPunct="1"/>
            <a:r>
              <a:rPr lang="cs-CZ" smtClean="0"/>
              <a:t>Orientace na kulturní a společenské potřeby místní komunity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cs-CZ" sz="3600" b="1" smtClean="0"/>
              <a:t>Strategie zavádění nových produktů</a:t>
            </a:r>
            <a:endParaRPr lang="cs-CZ" sz="3600" b="1" i="1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500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441296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PRODUKT</a:t>
                      </a:r>
                    </a:p>
                    <a:p>
                      <a:r>
                        <a:rPr lang="cs-CZ" sz="2800" dirty="0" smtClean="0"/>
                        <a:t>TRH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Stávající nabídka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Modifikace produktu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Nová nabídka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Současný trh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Penetrace trhu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Pro stávající zákazníky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Inovace produktu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Geograficky nový trh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Geografická expanze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Pro geograficky rozptýlené zákazníky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Geografická inovace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Trh nových zákazníků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Nové segmenty zákazníků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Pro nové segmenty zákazníků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Kompletní inovace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Distribuce kulturního dědictví a informačních služeb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b="1" dirty="0" err="1" smtClean="0"/>
              <a:t>P</a:t>
            </a:r>
            <a:r>
              <a:rPr lang="cs-CZ" dirty="0" err="1" smtClean="0"/>
              <a:t>lace</a:t>
            </a:r>
            <a:endParaRPr lang="cs-CZ" dirty="0" smtClean="0"/>
          </a:p>
          <a:p>
            <a:pPr eaLnBrk="1" hangingPunct="1"/>
            <a:r>
              <a:rPr lang="cs-CZ" dirty="0" smtClean="0"/>
              <a:t>Místo a čas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cs-CZ" b="1" smtClean="0"/>
              <a:t>Faktory ovlivňující distribuci</a:t>
            </a:r>
            <a:r>
              <a:rPr lang="cs-CZ" smtClean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670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b="1" smtClean="0"/>
              <a:t>Místo</a:t>
            </a:r>
            <a:r>
              <a:rPr lang="cs-CZ" sz="2800" smtClean="0"/>
              <a:t>, </a:t>
            </a:r>
            <a:r>
              <a:rPr lang="cs-CZ" sz="2800" b="1" smtClean="0"/>
              <a:t>budova</a:t>
            </a:r>
            <a:r>
              <a:rPr lang="cs-CZ" sz="2800" smtClean="0"/>
              <a:t>, </a:t>
            </a:r>
            <a:r>
              <a:rPr lang="cs-CZ" sz="2800" b="1" smtClean="0"/>
              <a:t>sídlo</a:t>
            </a:r>
            <a:r>
              <a:rPr lang="cs-CZ" sz="2800" smtClean="0"/>
              <a:t> organizace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Fyzická přístupnost, dostupnost dopravou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Časová přístupnost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Atraktivita místa a okolí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Atmosféra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Vybavení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b="1" smtClean="0"/>
              <a:t>Odvětví</a:t>
            </a:r>
            <a:r>
              <a:rPr lang="cs-CZ" sz="2800" smtClean="0"/>
              <a:t>, obor činnosti (jazyková bariéra)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b="1" smtClean="0"/>
              <a:t>Působnost </a:t>
            </a:r>
            <a:r>
              <a:rPr lang="cs-CZ" sz="2800" smtClean="0"/>
              <a:t>(geograficky, významem)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b="1" smtClean="0"/>
              <a:t>Meziknihovní výpůjční služba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b="1" smtClean="0"/>
              <a:t>Služby mimo prostory instituce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b="1" smtClean="0"/>
              <a:t>Publikace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b="1" smtClean="0"/>
              <a:t>Elektronické zpřístupnění</a:t>
            </a:r>
            <a:r>
              <a:rPr lang="cs-CZ" sz="2800" smtClean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Pobočky a zápůjčky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Publicita </a:t>
            </a:r>
          </a:p>
          <a:p>
            <a:pPr eaLnBrk="1" hangingPunct="1"/>
            <a:r>
              <a:rPr lang="cs-CZ" smtClean="0"/>
              <a:t>Reciprocita</a:t>
            </a:r>
          </a:p>
          <a:p>
            <a:pPr eaLnBrk="1" hangingPunct="1"/>
            <a:r>
              <a:rPr lang="cs-CZ" smtClean="0"/>
              <a:t>Obohacení nabídky organizace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Nabídka mimo prostory organizace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Autobus</a:t>
            </a:r>
          </a:p>
          <a:p>
            <a:pPr eaLnBrk="1" hangingPunct="1"/>
            <a:r>
              <a:rPr lang="cs-CZ" dirty="0" smtClean="0"/>
              <a:t>Vlak</a:t>
            </a:r>
          </a:p>
          <a:p>
            <a:pPr eaLnBrk="1" hangingPunct="1"/>
            <a:r>
              <a:rPr lang="cs-CZ" dirty="0" smtClean="0"/>
              <a:t>Pošta </a:t>
            </a:r>
          </a:p>
          <a:p>
            <a:pPr eaLnBrk="1" hangingPunct="1"/>
            <a:r>
              <a:rPr lang="cs-CZ" dirty="0" smtClean="0"/>
              <a:t>Distribuce prostřednictvím veletrhů</a:t>
            </a:r>
          </a:p>
          <a:p>
            <a:pPr eaLnBrk="1" hangingPunct="1"/>
            <a:r>
              <a:rPr lang="cs-CZ" dirty="0" smtClean="0"/>
              <a:t>Komerční prostory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cs-CZ" b="1" smtClean="0"/>
              <a:t>Programy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Speciální programy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Pořádání konferencí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Účast odborníků z institucí na konferencích a seminářích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Veřejná vystoupení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Články v odborném tisku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Texty popularizující odborná témata ve společenských časopisech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Univerzity třetího věku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Audiovizuální materiály na nekomerční bázi výukové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Komerční AV materiály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K reklamním účelům pro informační centra a cestovní kanceláře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Prodávány jako suvenýry na památku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Publikace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Knihy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Katalogy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Brožury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Výroční zprávy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Hry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Návody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Elektronická distribuce kulturního dědictví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Virtuální prohlídka </a:t>
            </a:r>
          </a:p>
          <a:p>
            <a:pPr eaLnBrk="1" hangingPunct="1"/>
            <a:r>
              <a:rPr lang="cs-CZ" smtClean="0"/>
              <a:t>Impuls k návštěvě</a:t>
            </a:r>
          </a:p>
          <a:p>
            <a:pPr eaLnBrk="1" hangingPunct="1"/>
            <a:r>
              <a:rPr lang="cs-CZ" smtClean="0"/>
              <a:t>Katalog </a:t>
            </a:r>
          </a:p>
          <a:p>
            <a:pPr eaLnBrk="1" hangingPunct="1"/>
            <a:r>
              <a:rPr lang="cs-CZ" smtClean="0"/>
              <a:t>Objednávky, rezervace</a:t>
            </a:r>
          </a:p>
          <a:p>
            <a:pPr eaLnBrk="1" hangingPunct="1"/>
            <a:r>
              <a:rPr lang="cs-CZ" smtClean="0"/>
              <a:t>Propagace</a:t>
            </a:r>
          </a:p>
          <a:p>
            <a:pPr eaLnBrk="1" hangingPunct="1"/>
            <a:r>
              <a:rPr lang="cs-CZ" smtClean="0"/>
              <a:t>Informace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E-shop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Prodej </a:t>
            </a:r>
          </a:p>
          <a:p>
            <a:pPr lvl="1" eaLnBrk="1" hangingPunct="1"/>
            <a:r>
              <a:rPr lang="cs-CZ" smtClean="0"/>
              <a:t>Suvenýrů</a:t>
            </a:r>
          </a:p>
          <a:p>
            <a:pPr lvl="1" eaLnBrk="1" hangingPunct="1"/>
            <a:r>
              <a:rPr lang="cs-CZ" smtClean="0"/>
              <a:t>Publikací</a:t>
            </a:r>
          </a:p>
          <a:p>
            <a:pPr lvl="1" eaLnBrk="1" hangingPunct="1"/>
            <a:r>
              <a:rPr lang="cs-CZ" smtClean="0"/>
              <a:t>Audiovizuálních programů</a:t>
            </a:r>
          </a:p>
          <a:p>
            <a:pPr lvl="1" eaLnBrk="1" hangingPunct="1"/>
            <a:r>
              <a:rPr lang="cs-CZ" smtClean="0"/>
              <a:t>Průvodců</a:t>
            </a:r>
          </a:p>
          <a:p>
            <a:pPr lvl="1" eaLnBrk="1" hangingPunct="1"/>
            <a:r>
              <a:rPr lang="cs-CZ" smtClean="0"/>
              <a:t>Katalogů </a:t>
            </a:r>
          </a:p>
          <a:p>
            <a:pPr lvl="1" eaLnBrk="1" hangingPunct="1"/>
            <a:r>
              <a:rPr lang="cs-CZ" smtClean="0"/>
              <a:t>Audioprůvodců stažení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Témata na eseje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814887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Specifika marketingu </a:t>
            </a:r>
            <a:r>
              <a:rPr lang="cs-CZ" altLang="cs-CZ" sz="2800" smtClean="0"/>
              <a:t>ve vybrané oblasti </a:t>
            </a:r>
            <a:r>
              <a:rPr lang="cs-CZ" altLang="cs-CZ" sz="2800" b="1" smtClean="0">
                <a:solidFill>
                  <a:srgbClr val="1818FF"/>
                </a:solidFill>
              </a:rPr>
              <a:t>kultury</a:t>
            </a:r>
            <a:r>
              <a:rPr lang="cs-CZ" altLang="cs-CZ" sz="2800" smtClean="0">
                <a:solidFill>
                  <a:srgbClr val="1818FF"/>
                </a:solidFill>
              </a:rPr>
              <a:t> nebo umění v </a:t>
            </a:r>
            <a:r>
              <a:rPr lang="cs-CZ" altLang="cs-CZ" sz="2800" b="1" smtClean="0">
                <a:solidFill>
                  <a:srgbClr val="1818FF"/>
                </a:solidFill>
              </a:rPr>
              <a:t>neziskovém</a:t>
            </a:r>
            <a:r>
              <a:rPr lang="cs-CZ" altLang="cs-CZ" sz="2800" smtClean="0">
                <a:solidFill>
                  <a:srgbClr val="1818FF"/>
                </a:solidFill>
              </a:rPr>
              <a:t> sektoru</a:t>
            </a:r>
          </a:p>
          <a:p>
            <a:pPr eaLnBrk="1" hangingPunct="1"/>
            <a:r>
              <a:rPr lang="cs-CZ" altLang="cs-CZ" sz="2800" b="1" smtClean="0"/>
              <a:t>Specifika marketingu </a:t>
            </a:r>
            <a:r>
              <a:rPr lang="cs-CZ" altLang="cs-CZ" sz="2800" smtClean="0"/>
              <a:t>ve vybrané oblasti </a:t>
            </a:r>
            <a:r>
              <a:rPr lang="cs-CZ" altLang="cs-CZ" sz="2800" b="1" smtClean="0">
                <a:solidFill>
                  <a:srgbClr val="C00000"/>
                </a:solidFill>
              </a:rPr>
              <a:t>kultury</a:t>
            </a:r>
            <a:r>
              <a:rPr lang="cs-CZ" altLang="cs-CZ" sz="2800" smtClean="0">
                <a:solidFill>
                  <a:srgbClr val="C00000"/>
                </a:solidFill>
              </a:rPr>
              <a:t> nebo umění v </a:t>
            </a:r>
            <a:r>
              <a:rPr lang="cs-CZ" altLang="cs-CZ" sz="2800" b="1" smtClean="0">
                <a:solidFill>
                  <a:srgbClr val="C00000"/>
                </a:solidFill>
              </a:rPr>
              <a:t>komerčním</a:t>
            </a:r>
            <a:r>
              <a:rPr lang="cs-CZ" altLang="cs-CZ" sz="2800" smtClean="0">
                <a:solidFill>
                  <a:srgbClr val="C00000"/>
                </a:solidFill>
              </a:rPr>
              <a:t> sektoru</a:t>
            </a:r>
          </a:p>
          <a:p>
            <a:pPr eaLnBrk="1" hangingPunct="1"/>
            <a:r>
              <a:rPr lang="cs-CZ" altLang="cs-CZ" sz="2800" b="1" smtClean="0"/>
              <a:t>Specifika marketingu </a:t>
            </a:r>
            <a:r>
              <a:rPr lang="cs-CZ" altLang="cs-CZ" sz="2800" smtClean="0">
                <a:solidFill>
                  <a:srgbClr val="00B050"/>
                </a:solidFill>
              </a:rPr>
              <a:t>v </a:t>
            </a:r>
            <a:r>
              <a:rPr lang="cs-CZ" altLang="cs-CZ" sz="2800" b="1" smtClean="0">
                <a:solidFill>
                  <a:srgbClr val="00B050"/>
                </a:solidFill>
              </a:rPr>
              <a:t>jiné</a:t>
            </a:r>
            <a:r>
              <a:rPr lang="cs-CZ" altLang="cs-CZ" sz="2800" smtClean="0">
                <a:solidFill>
                  <a:srgbClr val="00B050"/>
                </a:solidFill>
              </a:rPr>
              <a:t> vybrané oblasti </a:t>
            </a:r>
            <a:r>
              <a:rPr lang="cs-CZ" altLang="cs-CZ" sz="2800" b="1" smtClean="0">
                <a:solidFill>
                  <a:srgbClr val="00B050"/>
                </a:solidFill>
              </a:rPr>
              <a:t>neziskového</a:t>
            </a:r>
            <a:r>
              <a:rPr lang="cs-CZ" altLang="cs-CZ" sz="2800" smtClean="0">
                <a:solidFill>
                  <a:srgbClr val="00B050"/>
                </a:solidFill>
              </a:rPr>
              <a:t> sektoru </a:t>
            </a:r>
            <a:r>
              <a:rPr lang="cs-CZ" altLang="cs-CZ" sz="2800" smtClean="0"/>
              <a:t>(sport, školy, charita…)</a:t>
            </a:r>
          </a:p>
          <a:p>
            <a:pPr eaLnBrk="1" hangingPunct="1"/>
            <a:r>
              <a:rPr lang="cs-CZ" altLang="cs-CZ" sz="2800" smtClean="0"/>
              <a:t>V případě podloženého zájmu </a:t>
            </a:r>
            <a:r>
              <a:rPr lang="cs-CZ" altLang="cs-CZ" sz="2800" b="1" smtClean="0">
                <a:solidFill>
                  <a:srgbClr val="7030A0"/>
                </a:solidFill>
              </a:rPr>
              <a:t>vlastní téma</a:t>
            </a:r>
            <a:r>
              <a:rPr lang="cs-CZ" altLang="cs-CZ" sz="2800" smtClean="0">
                <a:solidFill>
                  <a:srgbClr val="7030A0"/>
                </a:solidFill>
              </a:rPr>
              <a:t> </a:t>
            </a:r>
            <a:r>
              <a:rPr lang="cs-CZ" altLang="cs-CZ" sz="2800" b="1" smtClean="0"/>
              <a:t>Specifika marketingu </a:t>
            </a:r>
            <a:r>
              <a:rPr lang="cs-CZ" altLang="cs-CZ" sz="2800" smtClean="0">
                <a:solidFill>
                  <a:srgbClr val="7030A0"/>
                </a:solidFill>
              </a:rPr>
              <a:t>v oblasti, které se věnuji</a:t>
            </a:r>
            <a:r>
              <a:rPr lang="cs-CZ" altLang="cs-CZ" sz="2800" smtClean="0"/>
              <a:t> (po dohodě s vyučující)</a:t>
            </a:r>
          </a:p>
          <a:p>
            <a:pPr eaLnBrk="1" hangingPunct="1"/>
            <a:endParaRPr lang="cs-CZ" altLang="cs-CZ" sz="1200" smtClean="0"/>
          </a:p>
          <a:p>
            <a:pPr eaLnBrk="1" hangingPunct="1">
              <a:spcBef>
                <a:spcPct val="0"/>
              </a:spcBef>
            </a:pPr>
            <a:r>
              <a:rPr lang="cs-CZ" altLang="cs-CZ" sz="2800" i="1" smtClean="0"/>
              <a:t>Teoretický článek do odborného časopisu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800" i="1" smtClean="0"/>
              <a:t>Min. 3 zdroje, z toho 1 tištěný, 1 elektronický</a:t>
            </a:r>
          </a:p>
          <a:p>
            <a:pPr eaLnBrk="1" hangingPunct="1"/>
            <a:endParaRPr lang="cs-CZ" altLang="cs-CZ" sz="28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CENA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r>
              <a:rPr lang="cs-CZ" b="1" smtClean="0"/>
              <a:t>P</a:t>
            </a:r>
            <a:r>
              <a:rPr lang="cs-CZ" smtClean="0"/>
              <a:t>rice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Price (cena)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Omezující vnější faktory</a:t>
            </a:r>
            <a:endParaRPr lang="cs-CZ" altLang="cs-CZ" sz="3600" smtClean="0"/>
          </a:p>
          <a:p>
            <a:pPr lvl="1" eaLnBrk="1" hangingPunct="1"/>
            <a:r>
              <a:rPr lang="cs-CZ" altLang="cs-CZ" sz="3600" smtClean="0"/>
              <a:t>ekonomické činitele</a:t>
            </a:r>
          </a:p>
          <a:p>
            <a:pPr lvl="1" eaLnBrk="1" hangingPunct="1"/>
            <a:r>
              <a:rPr lang="cs-CZ" altLang="cs-CZ" sz="3600" smtClean="0"/>
              <a:t>právní činitele</a:t>
            </a:r>
          </a:p>
          <a:p>
            <a:pPr lvl="1" eaLnBrk="1" hangingPunct="1"/>
            <a:r>
              <a:rPr lang="cs-CZ" altLang="cs-CZ" sz="3600" smtClean="0"/>
              <a:t>společenské činitele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Cenové strategie podle cílů, které si organizace klade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Maximalizace počtu uživatelů, návštěvníků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Návratnost nákladů a zisková rezerva na budoucí náklady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Přizpůsobení se cenám přímé konkurence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Cena zohledňující ceny ostatních volnočasových aktivit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Maximalizace příjmů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solidFill>
                  <a:srgbClr val="FF0000"/>
                </a:solidFill>
              </a:rPr>
              <a:t>Sociálně spravedlivá cena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eaLnBrk="1" hangingPunct="1"/>
            <a:r>
              <a:rPr lang="cs-CZ" b="1" smtClean="0"/>
              <a:t>Cena kulturního dědictví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Členské a abonentní karty</a:t>
            </a:r>
          </a:p>
          <a:p>
            <a:pPr eaLnBrk="1" hangingPunct="1"/>
            <a:r>
              <a:rPr lang="cs-CZ" smtClean="0"/>
              <a:t>Vstupné (na akce)</a:t>
            </a:r>
          </a:p>
          <a:p>
            <a:pPr lvl="1" eaLnBrk="1" hangingPunct="1"/>
            <a:r>
              <a:rPr lang="cs-CZ" smtClean="0"/>
              <a:t>Vstup volný</a:t>
            </a:r>
          </a:p>
          <a:p>
            <a:pPr lvl="1" eaLnBrk="1" hangingPunct="1"/>
            <a:r>
              <a:rPr lang="cs-CZ" smtClean="0"/>
              <a:t>Vstupné dobrovolné</a:t>
            </a:r>
          </a:p>
          <a:p>
            <a:pPr lvl="1" eaLnBrk="1" hangingPunct="1"/>
            <a:r>
              <a:rPr lang="cs-CZ" smtClean="0"/>
              <a:t>Vstupné podle ceníku</a:t>
            </a:r>
          </a:p>
          <a:p>
            <a:pPr eaLnBrk="1" hangingPunct="1"/>
            <a:r>
              <a:rPr lang="cs-CZ" smtClean="0"/>
              <a:t>Speciální nabídky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Speciální nabídky a jejich oceňování</a:t>
            </a:r>
            <a:r>
              <a:rPr lang="cs-CZ" smtClean="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Čtenářský průkaz</a:t>
            </a:r>
          </a:p>
          <a:p>
            <a:pPr eaLnBrk="1" hangingPunct="1"/>
            <a:r>
              <a:rPr lang="cs-CZ" smtClean="0"/>
              <a:t>Balíčky služeb</a:t>
            </a:r>
          </a:p>
          <a:p>
            <a:pPr eaLnBrk="1" hangingPunct="1"/>
            <a:r>
              <a:rPr lang="cs-CZ" smtClean="0"/>
              <a:t>Mimořádné výstavy </a:t>
            </a:r>
          </a:p>
          <a:p>
            <a:pPr eaLnBrk="1" hangingPunct="1"/>
            <a:r>
              <a:rPr lang="cs-CZ" smtClean="0"/>
              <a:t>Pořádané akce a programy</a:t>
            </a:r>
          </a:p>
          <a:p>
            <a:pPr eaLnBrk="1" hangingPunct="1"/>
            <a:r>
              <a:rPr lang="cs-CZ" smtClean="0"/>
              <a:t>Pronájem prostor a komerční služby</a:t>
            </a:r>
          </a:p>
          <a:p>
            <a:pPr eaLnBrk="1" hangingPunct="1"/>
            <a:r>
              <a:rPr lang="cs-CZ" smtClean="0"/>
              <a:t>Zboží v obchodě</a:t>
            </a:r>
          </a:p>
          <a:p>
            <a:pPr eaLnBrk="1" hangingPunct="1"/>
            <a:r>
              <a:rPr lang="cs-CZ" smtClean="0"/>
              <a:t>Sponzoring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Marketingová komunikace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r>
              <a:rPr lang="cs-CZ" b="1" smtClean="0"/>
              <a:t>P</a:t>
            </a:r>
            <a:r>
              <a:rPr lang="cs-CZ" smtClean="0"/>
              <a:t>ropagace (</a:t>
            </a:r>
            <a:r>
              <a:rPr lang="cs-CZ" b="1" smtClean="0"/>
              <a:t>P</a:t>
            </a:r>
            <a:r>
              <a:rPr lang="cs-CZ" smtClean="0"/>
              <a:t>romotion)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pPr eaLnBrk="1" hangingPunct="1"/>
            <a:r>
              <a:rPr lang="cs-CZ" altLang="cs-CZ" sz="3200" b="1" dirty="0" err="1" smtClean="0"/>
              <a:t>Promotion</a:t>
            </a:r>
            <a:r>
              <a:rPr lang="cs-CZ" altLang="cs-CZ" sz="3200" b="1" dirty="0" smtClean="0"/>
              <a:t> (propagace)</a:t>
            </a:r>
            <a:br>
              <a:rPr lang="cs-CZ" altLang="cs-CZ" sz="3200" b="1" dirty="0" smtClean="0"/>
            </a:br>
            <a:r>
              <a:rPr lang="cs-CZ" altLang="cs-CZ" sz="3200" b="1" dirty="0" smtClean="0"/>
              <a:t>Komunikační mix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511229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Public relations - publicita, sponzoring, vztahy s veřejností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Reklama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Přímé akce na podporu služeb, podpora prodeje (</a:t>
            </a:r>
            <a:r>
              <a:rPr lang="cs-CZ" altLang="cs-CZ" sz="2800" dirty="0" err="1" smtClean="0"/>
              <a:t>sales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promotion</a:t>
            </a:r>
            <a:r>
              <a:rPr lang="cs-CZ" altLang="cs-CZ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err="1" smtClean="0"/>
              <a:t>Direct</a:t>
            </a:r>
            <a:r>
              <a:rPr lang="cs-CZ" altLang="cs-CZ" sz="2800" dirty="0" smtClean="0"/>
              <a:t> marketing, přímý prodej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800" dirty="0" smtClean="0"/>
              <a:t>Sociální sítě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800" dirty="0" smtClean="0"/>
              <a:t>On-line marketing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800" dirty="0" smtClean="0"/>
              <a:t>Mobilní marketing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800" dirty="0" err="1" smtClean="0"/>
              <a:t>Event</a:t>
            </a:r>
            <a:r>
              <a:rPr lang="cs-CZ" altLang="cs-CZ" sz="2800" dirty="0" smtClean="0"/>
              <a:t> marketing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800" dirty="0" smtClean="0"/>
              <a:t>Guerilla marketing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800" dirty="0" err="1" smtClean="0"/>
              <a:t>Virální</a:t>
            </a:r>
            <a:r>
              <a:rPr lang="cs-CZ" altLang="cs-CZ" sz="2800" dirty="0" smtClean="0"/>
              <a:t> marketing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800" dirty="0" err="1" smtClean="0"/>
              <a:t>Product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placement</a:t>
            </a: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Účastníci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Dodavatelé </a:t>
            </a:r>
          </a:p>
          <a:p>
            <a:pPr eaLnBrk="1" hangingPunct="1"/>
            <a:r>
              <a:rPr lang="cs-CZ" smtClean="0"/>
              <a:t>Odběratelé </a:t>
            </a:r>
          </a:p>
          <a:p>
            <a:pPr eaLnBrk="1" hangingPunct="1"/>
            <a:r>
              <a:rPr lang="cs-CZ" smtClean="0"/>
              <a:t>Veřejnost</a:t>
            </a:r>
          </a:p>
          <a:p>
            <a:pPr eaLnBrk="1" hangingPunct="1"/>
            <a:r>
              <a:rPr lang="cs-CZ" smtClean="0"/>
              <a:t>Zaměstnanci</a:t>
            </a:r>
          </a:p>
          <a:p>
            <a:pPr eaLnBrk="1" hangingPunct="1"/>
            <a:r>
              <a:rPr lang="cs-CZ" smtClean="0"/>
              <a:t>Státní a místní samospráva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Znalci</a:t>
            </a:r>
          </a:p>
          <a:p>
            <a:pPr eaLnBrk="1" hangingPunct="1"/>
            <a:r>
              <a:rPr lang="cs-CZ" smtClean="0"/>
              <a:t>Kritici</a:t>
            </a:r>
          </a:p>
          <a:p>
            <a:pPr eaLnBrk="1" hangingPunct="1"/>
            <a:r>
              <a:rPr lang="cs-CZ" smtClean="0"/>
              <a:t>Žurnalisté</a:t>
            </a:r>
          </a:p>
          <a:p>
            <a:pPr eaLnBrk="1" hangingPunct="1"/>
            <a:r>
              <a:rPr lang="cs-CZ" smtClean="0"/>
              <a:t>Sponzoři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038600" cy="4670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3600" b="1" smtClean="0"/>
              <a:t>Ekonomie</a:t>
            </a:r>
          </a:p>
          <a:p>
            <a:pPr eaLnBrk="1" hangingPunct="1">
              <a:buFont typeface="Wingdings" pitchFamily="2" charset="2"/>
              <a:buNone/>
            </a:pPr>
            <a:endParaRPr lang="cs-CZ" sz="3600" b="1" smtClean="0"/>
          </a:p>
          <a:p>
            <a:pPr eaLnBrk="1" hangingPunct="1"/>
            <a:r>
              <a:rPr lang="cs-CZ" smtClean="0"/>
              <a:t>Co</a:t>
            </a:r>
          </a:p>
          <a:p>
            <a:pPr eaLnBrk="1" hangingPunct="1"/>
            <a:r>
              <a:rPr lang="cs-CZ" smtClean="0"/>
              <a:t>Jak</a:t>
            </a:r>
          </a:p>
          <a:p>
            <a:pPr eaLnBrk="1" hangingPunct="1"/>
            <a:r>
              <a:rPr lang="cs-CZ" smtClean="0"/>
              <a:t>Pro koho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68413"/>
            <a:ext cx="4038600" cy="45989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3600" b="1" smtClean="0"/>
              <a:t>Marketing</a:t>
            </a:r>
          </a:p>
          <a:p>
            <a:pPr eaLnBrk="1" hangingPunct="1">
              <a:buFont typeface="Wingdings" pitchFamily="2" charset="2"/>
              <a:buNone/>
            </a:pPr>
            <a:endParaRPr lang="cs-CZ" sz="3600" b="1" smtClean="0"/>
          </a:p>
          <a:p>
            <a:pPr eaLnBrk="1" hangingPunct="1"/>
            <a:r>
              <a:rPr lang="cs-CZ" b="1" smtClean="0"/>
              <a:t>Proč</a:t>
            </a:r>
          </a:p>
          <a:p>
            <a:pPr eaLnBrk="1" hangingPunct="1"/>
            <a:r>
              <a:rPr lang="cs-CZ" smtClean="0"/>
              <a:t>Jací </a:t>
            </a:r>
            <a:r>
              <a:rPr lang="cs-CZ" b="1" smtClean="0"/>
              <a:t>zákazníci</a:t>
            </a:r>
            <a:r>
              <a:rPr lang="cs-CZ" smtClean="0"/>
              <a:t> </a:t>
            </a:r>
          </a:p>
          <a:p>
            <a:pPr eaLnBrk="1" hangingPunct="1"/>
            <a:r>
              <a:rPr lang="cs-CZ" b="1" smtClean="0"/>
              <a:t>Kdy</a:t>
            </a:r>
            <a:r>
              <a:rPr lang="cs-CZ" smtClean="0"/>
              <a:t> budou mít zájem </a:t>
            </a:r>
          </a:p>
          <a:p>
            <a:pPr eaLnBrk="1" hangingPunct="1"/>
            <a:r>
              <a:rPr lang="cs-CZ" smtClean="0"/>
              <a:t>Za jaké </a:t>
            </a:r>
            <a:r>
              <a:rPr lang="cs-CZ" b="1" smtClean="0"/>
              <a:t>ceny</a:t>
            </a:r>
            <a:r>
              <a:rPr lang="cs-CZ" smtClean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Marketingová komunikace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Co říci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Komu to říci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Jak to říci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Jak to zakódovat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Jak často to říkat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Kdo to bude říkat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Vědět proč to říkáme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Povinná literatura (vybrané části) 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JOHNOVÁ, Radka. </a:t>
            </a:r>
            <a:r>
              <a:rPr lang="cs-CZ" altLang="cs-CZ" sz="2800" i="1" dirty="0" smtClean="0"/>
              <a:t>Marketing kulturního dědictví a umění. </a:t>
            </a:r>
            <a:r>
              <a:rPr lang="cs-CZ" altLang="cs-CZ" sz="2800" i="1" dirty="0" err="1" smtClean="0"/>
              <a:t>Art</a:t>
            </a:r>
            <a:r>
              <a:rPr lang="cs-CZ" altLang="cs-CZ" sz="2800" i="1" dirty="0" smtClean="0"/>
              <a:t> marketing v praxi.</a:t>
            </a:r>
            <a:r>
              <a:rPr lang="cs-CZ" altLang="cs-CZ" sz="2800" dirty="0" smtClean="0"/>
              <a:t> Praha: </a:t>
            </a:r>
            <a:r>
              <a:rPr lang="cs-CZ" altLang="cs-CZ" sz="2800" dirty="0" err="1" smtClean="0"/>
              <a:t>Grada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Publishing</a:t>
            </a:r>
            <a:r>
              <a:rPr lang="cs-CZ" altLang="cs-CZ" sz="2800" dirty="0" smtClean="0"/>
              <a:t>, a.s., 2008. 288 s. ISBN 978-80-247-2724-0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dirty="0" smtClean="0"/>
              <a:t>Doplňková literatura</a:t>
            </a:r>
          </a:p>
          <a:p>
            <a:pPr eaLnBrk="1" hangingPunct="1"/>
            <a:r>
              <a:rPr lang="cs-CZ" altLang="cs-CZ" sz="2800" dirty="0" smtClean="0"/>
              <a:t>KOTLER, </a:t>
            </a:r>
            <a:r>
              <a:rPr lang="cs-CZ" altLang="cs-CZ" sz="2800" dirty="0" err="1" smtClean="0"/>
              <a:t>Philip</a:t>
            </a:r>
            <a:r>
              <a:rPr lang="cs-CZ" altLang="cs-CZ" sz="2800" dirty="0" smtClean="0"/>
              <a:t>; KELLER, </a:t>
            </a:r>
            <a:r>
              <a:rPr lang="cs-CZ" altLang="cs-CZ" sz="2800" dirty="0" err="1" smtClean="0"/>
              <a:t>Kevin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Lane</a:t>
            </a:r>
            <a:r>
              <a:rPr lang="cs-CZ" altLang="cs-CZ" sz="2800" dirty="0" smtClean="0"/>
              <a:t>. </a:t>
            </a:r>
            <a:r>
              <a:rPr lang="cs-CZ" altLang="cs-CZ" sz="2800" i="1" dirty="0" smtClean="0"/>
              <a:t>Marketing Management</a:t>
            </a:r>
            <a:r>
              <a:rPr lang="cs-CZ" altLang="cs-CZ" sz="2800" dirty="0" smtClean="0"/>
              <a:t> 12. vydání. </a:t>
            </a:r>
            <a:r>
              <a:rPr lang="cs-CZ" altLang="cs-CZ" sz="2800" dirty="0" err="1" smtClean="0"/>
              <a:t>Grada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Publishing</a:t>
            </a:r>
            <a:r>
              <a:rPr lang="cs-CZ" altLang="cs-CZ" sz="2800" dirty="0" smtClean="0"/>
              <a:t>, a.s, 2007. ISBN 978-80-247-1359-5 nebo novější</a:t>
            </a:r>
          </a:p>
          <a:p>
            <a:pPr eaLnBrk="1" hangingPunct="1"/>
            <a:r>
              <a:rPr lang="cs-CZ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https://artmarketing.proweb.cz</a:t>
            </a:r>
            <a:r>
              <a:rPr lang="cs-CZ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>
              <a:buNone/>
            </a:pPr>
            <a:endParaRPr lang="cs-CZ" altLang="cs-CZ" sz="28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4400" b="1" smtClean="0"/>
              <a:t>Jak najdeme my zákazníky?</a:t>
            </a:r>
            <a:br>
              <a:rPr lang="cs-CZ" sz="4400" b="1" smtClean="0"/>
            </a:br>
            <a:endParaRPr lang="cs-CZ" sz="4400" b="1" smtClean="0"/>
          </a:p>
          <a:p>
            <a:pPr eaLnBrk="1" hangingPunct="1"/>
            <a:r>
              <a:rPr lang="cs-CZ" sz="4400" b="1" smtClean="0"/>
              <a:t>Jak zákazníci najdou nás?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Reklama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Reklama propagující instituci</a:t>
            </a:r>
          </a:p>
          <a:p>
            <a:pPr eaLnBrk="1" hangingPunct="1"/>
            <a:r>
              <a:rPr lang="cs-CZ" smtClean="0"/>
              <a:t>Reklama zaměřená na produkt </a:t>
            </a:r>
          </a:p>
          <a:p>
            <a:pPr eaLnBrk="1" hangingPunct="1"/>
            <a:r>
              <a:rPr lang="cs-CZ" smtClean="0"/>
              <a:t>Reklama zaměřená na událost </a:t>
            </a:r>
          </a:p>
          <a:p>
            <a:pPr eaLnBrk="1" hangingPunct="1"/>
            <a:r>
              <a:rPr lang="cs-CZ" smtClean="0"/>
              <a:t>Reklama zaměřená na zákazníky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Reklama: výhody a nevýhody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Působí rychle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Kontrola nad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obsahem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volbou médií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počtem opakování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Lze ovlivnit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koho a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na jakém území reklama zasáhne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Podat s nadsázkou a humorem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Cena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Neosobní sdělení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Působí jednosměrně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Šum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Zpoždění zpětné vazby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Spolupůsobí další faktory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Obtížné vyhodnocení účinnosti vynaložených prostředků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Dvě části reklamní strategie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Strategie</a:t>
            </a:r>
          </a:p>
          <a:p>
            <a:pPr lvl="1" eaLnBrk="1" hangingPunct="1"/>
            <a:r>
              <a:rPr lang="cs-CZ" sz="3600" smtClean="0"/>
              <a:t>Co říci</a:t>
            </a:r>
          </a:p>
          <a:p>
            <a:pPr lvl="1" eaLnBrk="1" hangingPunct="1"/>
            <a:r>
              <a:rPr lang="cs-CZ" sz="3600" smtClean="0"/>
              <a:t>Komu</a:t>
            </a:r>
          </a:p>
          <a:p>
            <a:pPr lvl="1" eaLnBrk="1" hangingPunct="1"/>
            <a:r>
              <a:rPr lang="cs-CZ" sz="3600" smtClean="0"/>
              <a:t>Jak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Realizace</a:t>
            </a:r>
          </a:p>
          <a:p>
            <a:pPr lvl="1" eaLnBrk="1" hangingPunct="1"/>
            <a:r>
              <a:rPr lang="cs-CZ" sz="3600" smtClean="0"/>
              <a:t>Jak často</a:t>
            </a:r>
          </a:p>
          <a:p>
            <a:pPr lvl="1" eaLnBrk="1" hangingPunct="1"/>
            <a:r>
              <a:rPr lang="cs-CZ" sz="3600" smtClean="0"/>
              <a:t>Kde</a:t>
            </a:r>
          </a:p>
          <a:p>
            <a:pPr lvl="1" eaLnBrk="1" hangingPunct="1"/>
            <a:r>
              <a:rPr lang="cs-CZ" sz="3600" smtClean="0"/>
              <a:t>Za kolik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Cíle reklamní kampaně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Povědomí</a:t>
            </a:r>
          </a:p>
          <a:p>
            <a:pPr eaLnBrk="1" hangingPunct="1"/>
            <a:r>
              <a:rPr lang="cs-CZ" smtClean="0"/>
              <a:t>Znalost </a:t>
            </a:r>
          </a:p>
          <a:p>
            <a:pPr eaLnBrk="1" hangingPunct="1"/>
            <a:r>
              <a:rPr lang="cs-CZ" smtClean="0"/>
              <a:t>Oblíbenost</a:t>
            </a:r>
          </a:p>
          <a:p>
            <a:pPr eaLnBrk="1" hangingPunct="1"/>
            <a:r>
              <a:rPr lang="cs-CZ" smtClean="0"/>
              <a:t>Preference</a:t>
            </a:r>
          </a:p>
          <a:p>
            <a:pPr eaLnBrk="1" hangingPunct="1"/>
            <a:r>
              <a:rPr lang="cs-CZ" smtClean="0"/>
              <a:t>Přesvědčení</a:t>
            </a:r>
          </a:p>
          <a:p>
            <a:pPr eaLnBrk="1" hangingPunct="1"/>
            <a:r>
              <a:rPr lang="cs-CZ" smtClean="0"/>
              <a:t>Akce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Rozpočet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si organizace může dovolit</a:t>
            </a:r>
          </a:p>
          <a:p>
            <a:pPr eaLnBrk="1" hangingPunct="1"/>
            <a:r>
              <a:rPr lang="cs-CZ" smtClean="0"/>
              <a:t>Podle konkurence</a:t>
            </a:r>
          </a:p>
          <a:p>
            <a:pPr eaLnBrk="1" hangingPunct="1"/>
            <a:r>
              <a:rPr lang="cs-CZ" smtClean="0"/>
              <a:t>Procentem z příjmů</a:t>
            </a:r>
          </a:p>
          <a:p>
            <a:pPr eaLnBrk="1" hangingPunct="1"/>
            <a:r>
              <a:rPr lang="cs-CZ" smtClean="0"/>
              <a:t>S ohledem na cíle, kterých má být dosaženo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eaLnBrk="1" hangingPunct="1"/>
            <a:r>
              <a:rPr lang="cs-CZ" b="1" smtClean="0"/>
              <a:t>Média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Tištěné reklamy ke shlédnutí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Ostatní plošné, velkoplošné a světelné reklamy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Tištěné reklamy k prostudování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Inzerát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Audiovizuální reklama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Rozhlas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Televize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Propagační pořady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3D reklama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Nové technologie, internet, mobil, sociální sítě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Public Relations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Důvěra</a:t>
            </a:r>
          </a:p>
          <a:p>
            <a:pPr eaLnBrk="1" hangingPunct="1"/>
            <a:r>
              <a:rPr lang="cs-CZ" smtClean="0"/>
              <a:t>Prestiž</a:t>
            </a:r>
          </a:p>
          <a:p>
            <a:pPr eaLnBrk="1" hangingPunct="1"/>
            <a:r>
              <a:rPr lang="cs-CZ" smtClean="0"/>
              <a:t>Image </a:t>
            </a:r>
          </a:p>
          <a:p>
            <a:pPr eaLnBrk="1" hangingPunct="1"/>
            <a:r>
              <a:rPr lang="cs-CZ" smtClean="0"/>
              <a:t>Rutinní publicita</a:t>
            </a:r>
          </a:p>
          <a:p>
            <a:pPr eaLnBrk="1" hangingPunct="1"/>
            <a:r>
              <a:rPr lang="cs-CZ" smtClean="0"/>
              <a:t>Reakce na mimořádné události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Nástroje PR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Události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Vztahy s veřejností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Vztahy s médii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Tisková zpráva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Interview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Obrazový materiál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Veřejná vystoupení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Tiskoviny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Podpora prodeje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Krátkodobé stimuly</a:t>
            </a:r>
          </a:p>
          <a:p>
            <a:pPr eaLnBrk="1" hangingPunct="1"/>
            <a:r>
              <a:rPr lang="cs-CZ" sz="2800" smtClean="0"/>
              <a:t>Motivovat zákazníka k jednání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Podpora návštěvnosti</a:t>
            </a:r>
          </a:p>
          <a:p>
            <a:pPr eaLnBrk="1" hangingPunct="1"/>
            <a:r>
              <a:rPr lang="cs-CZ" sz="2800" smtClean="0"/>
              <a:t>Podpora prodeje</a:t>
            </a:r>
          </a:p>
          <a:p>
            <a:pPr lvl="1" eaLnBrk="1" hangingPunct="1"/>
            <a:r>
              <a:rPr lang="cs-CZ" sz="2400" smtClean="0"/>
              <a:t>Doprovodných služeb</a:t>
            </a:r>
          </a:p>
          <a:p>
            <a:pPr lvl="1" eaLnBrk="1" hangingPunct="1"/>
            <a:r>
              <a:rPr lang="cs-CZ" sz="2400" smtClean="0"/>
              <a:t>Abonentních programů</a:t>
            </a:r>
          </a:p>
          <a:p>
            <a:pPr lvl="1" eaLnBrk="1" hangingPunct="1"/>
            <a:r>
              <a:rPr lang="cs-CZ" sz="2400" smtClean="0"/>
              <a:t>Výrobků </a:t>
            </a:r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>Struktura marketingového plánu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 typeface="Wingdings" pitchFamily="2" charset="2"/>
              <a:buAutoNum type="romanUcPeriod"/>
            </a:pPr>
            <a:r>
              <a:rPr lang="cs-CZ" altLang="cs-CZ" sz="2800" dirty="0" smtClean="0"/>
              <a:t>Úvod: Výchozí situace</a:t>
            </a:r>
          </a:p>
          <a:p>
            <a:pPr marL="711200" indent="-711200" eaLnBrk="1" hangingPunct="1">
              <a:lnSpc>
                <a:spcPct val="90000"/>
              </a:lnSpc>
              <a:buFont typeface="Wingdings" pitchFamily="2" charset="2"/>
              <a:buAutoNum type="romanUcPeriod"/>
            </a:pPr>
            <a:r>
              <a:rPr lang="cs-CZ" altLang="cs-CZ" sz="2800" dirty="0" smtClean="0"/>
              <a:t>Hlavní body plánu</a:t>
            </a:r>
          </a:p>
          <a:p>
            <a:pPr marL="1066800" lvl="1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altLang="cs-CZ" sz="2400" dirty="0" smtClean="0"/>
              <a:t>Marketingový audit, analýza SWOT</a:t>
            </a:r>
          </a:p>
          <a:p>
            <a:pPr marL="1066800" lvl="1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altLang="cs-CZ" sz="2400" dirty="0" smtClean="0"/>
              <a:t>Analýza konkurence (možností spolupráce)</a:t>
            </a:r>
          </a:p>
          <a:p>
            <a:pPr marL="1066800" lvl="1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altLang="cs-CZ" sz="2400" dirty="0" smtClean="0"/>
              <a:t>Analýza zákazníka (průzkum, segmentace)</a:t>
            </a:r>
          </a:p>
          <a:p>
            <a:pPr marL="1066800" lvl="1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altLang="cs-CZ" sz="2400" dirty="0" smtClean="0"/>
              <a:t>Návrh strategie – Cíle </a:t>
            </a:r>
          </a:p>
          <a:p>
            <a:pPr marL="1066800" lvl="1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altLang="cs-CZ" sz="2400" dirty="0" smtClean="0">
                <a:solidFill>
                  <a:schemeClr val="bg2"/>
                </a:solidFill>
              </a:rPr>
              <a:t>Marketingový mix </a:t>
            </a:r>
          </a:p>
          <a:p>
            <a:pPr marL="1066800" lvl="1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altLang="cs-CZ" sz="2400" dirty="0" smtClean="0"/>
              <a:t>Rozpočet (není podmínkou pro zápočet)</a:t>
            </a:r>
          </a:p>
          <a:p>
            <a:pPr marL="1066800" lvl="1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altLang="cs-CZ" sz="2400" dirty="0" smtClean="0"/>
              <a:t>Kontrola a vyhodnocení (není podmínkou pro zápočet)</a:t>
            </a:r>
          </a:p>
          <a:p>
            <a:pPr marL="711200" indent="-711200" eaLnBrk="1" hangingPunct="1">
              <a:lnSpc>
                <a:spcPct val="90000"/>
              </a:lnSpc>
              <a:buFont typeface="Wingdings" pitchFamily="2" charset="2"/>
              <a:buAutoNum type="romanUcPeriod"/>
            </a:pPr>
            <a:r>
              <a:rPr lang="cs-CZ" altLang="cs-CZ" sz="2800" dirty="0" smtClean="0"/>
              <a:t>Závěr: Shrnutí hlavních bodů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Direkt marketing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Pošta</a:t>
            </a:r>
          </a:p>
          <a:p>
            <a:pPr eaLnBrk="1" hangingPunct="1"/>
            <a:r>
              <a:rPr lang="cs-CZ" dirty="0" smtClean="0"/>
              <a:t>Telefon</a:t>
            </a:r>
          </a:p>
          <a:p>
            <a:pPr eaLnBrk="1" hangingPunct="1"/>
            <a:r>
              <a:rPr lang="cs-CZ" dirty="0" smtClean="0"/>
              <a:t>E-mail </a:t>
            </a:r>
          </a:p>
          <a:p>
            <a:pPr eaLnBrk="1" hangingPunct="1"/>
            <a:r>
              <a:rPr lang="cs-CZ" dirty="0" smtClean="0"/>
              <a:t>Web </a:t>
            </a:r>
          </a:p>
          <a:p>
            <a:pPr eaLnBrk="1" hangingPunct="1"/>
            <a:r>
              <a:rPr lang="cs-CZ" dirty="0" smtClean="0"/>
              <a:t>Sociální sítě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Účinná zpráva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Upoutat pozornost </a:t>
            </a:r>
          </a:p>
          <a:p>
            <a:pPr eaLnBrk="1" hangingPunct="1"/>
            <a:r>
              <a:rPr lang="cs-CZ" smtClean="0"/>
              <a:t>Udržet zájem</a:t>
            </a:r>
          </a:p>
          <a:p>
            <a:pPr eaLnBrk="1" hangingPunct="1"/>
            <a:r>
              <a:rPr lang="cs-CZ" smtClean="0"/>
              <a:t>Vzbudit přání </a:t>
            </a:r>
          </a:p>
          <a:p>
            <a:pPr eaLnBrk="1" hangingPunct="1"/>
            <a:r>
              <a:rPr lang="cs-CZ" smtClean="0"/>
              <a:t>Vyvolat akci u cílové skupiny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936625"/>
          </a:xfrm>
        </p:spPr>
        <p:txBody>
          <a:bodyPr/>
          <a:lstStyle/>
          <a:p>
            <a:pPr eaLnBrk="1" hangingPunct="1"/>
            <a:r>
              <a:rPr lang="cs-CZ" b="1" smtClean="0"/>
              <a:t>Přenášení reklamy</a:t>
            </a:r>
          </a:p>
        </p:txBody>
      </p:sp>
      <p:pic>
        <p:nvPicPr>
          <p:cNvPr id="829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3925" y="1981200"/>
            <a:ext cx="8108950" cy="4319588"/>
          </a:xfr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Vnímání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Selektivní pozornost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Potřeby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Očekávání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Rozměry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Selektivní zkreslení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Efekt rozšíření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Efekt zúžení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Selektivní zapamatování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V souladu s názory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Zásady pro formulaci zprávy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Jasná</a:t>
            </a:r>
          </a:p>
          <a:p>
            <a:pPr eaLnBrk="1" hangingPunct="1"/>
            <a:r>
              <a:rPr lang="cs-CZ" smtClean="0"/>
              <a:t>Překonat šumy a zkreslení</a:t>
            </a:r>
          </a:p>
          <a:p>
            <a:pPr eaLnBrk="1" hangingPunct="1"/>
            <a:r>
              <a:rPr lang="cs-CZ" smtClean="0"/>
              <a:t>Nést jedno hlavní poselství </a:t>
            </a:r>
          </a:p>
          <a:p>
            <a:pPr eaLnBrk="1" hangingPunct="1"/>
            <a:r>
              <a:rPr lang="cs-CZ" smtClean="0"/>
              <a:t>Tlumočit ho jednoduchým jazykem</a:t>
            </a:r>
          </a:p>
          <a:p>
            <a:pPr eaLnBrk="1" hangingPunct="1"/>
            <a:r>
              <a:rPr lang="cs-CZ" smtClean="0"/>
              <a:t>Dostatečně silná a dramatická</a:t>
            </a:r>
          </a:p>
          <a:p>
            <a:pPr eaLnBrk="1" hangingPunct="1"/>
            <a:r>
              <a:rPr lang="cs-CZ" smtClean="0"/>
              <a:t>Zapamatovatelná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Zpráva může působit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 rozum </a:t>
            </a:r>
          </a:p>
          <a:p>
            <a:pPr eaLnBrk="1" hangingPunct="1"/>
            <a:r>
              <a:rPr lang="cs-CZ" smtClean="0"/>
              <a:t>Na cit </a:t>
            </a:r>
          </a:p>
          <a:p>
            <a:pPr eaLnBrk="1" hangingPunct="1"/>
            <a:r>
              <a:rPr lang="cs-CZ" smtClean="0"/>
              <a:t>Morálně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Úspěšnou zprávu tvoří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Obsah </a:t>
            </a:r>
          </a:p>
          <a:p>
            <a:pPr eaLnBrk="1" hangingPunct="1"/>
            <a:r>
              <a:rPr lang="cs-CZ" smtClean="0"/>
              <a:t>Kreativní zpracování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900113" y="1277938"/>
            <a:ext cx="755967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3200">
                <a:solidFill>
                  <a:srgbClr val="000099"/>
                </a:solidFill>
              </a:rPr>
              <a:t>8-denní víkendový kurs</a:t>
            </a:r>
            <a:r>
              <a:rPr lang="cs-CZ" sz="3200" b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cs-CZ" sz="3200">
                <a:solidFill>
                  <a:srgbClr val="000099"/>
                </a:solidFill>
              </a:rPr>
              <a:t>pro pojišťovací poradce </a:t>
            </a:r>
          </a:p>
          <a:p>
            <a:pPr algn="ctr"/>
            <a:r>
              <a:rPr lang="cs-CZ" sz="3200">
                <a:solidFill>
                  <a:srgbClr val="000099"/>
                </a:solidFill>
              </a:rPr>
              <a:t>jen za 4 999,- Kč</a:t>
            </a:r>
            <a:endParaRPr lang="cs-CZ" sz="3200" b="0">
              <a:solidFill>
                <a:srgbClr val="000099"/>
              </a:solidFill>
            </a:endParaRPr>
          </a:p>
          <a:p>
            <a:pPr algn="ctr"/>
            <a:endParaRPr lang="cs-CZ" sz="1600" b="0">
              <a:solidFill>
                <a:srgbClr val="000099"/>
              </a:solidFill>
            </a:endParaRPr>
          </a:p>
          <a:p>
            <a:pPr algn="ctr"/>
            <a:r>
              <a:rPr lang="cs-CZ" sz="1600" b="0">
                <a:solidFill>
                  <a:srgbClr val="000099"/>
                </a:solidFill>
              </a:rPr>
              <a:t>Po úspěšném absolvování</a:t>
            </a:r>
          </a:p>
          <a:p>
            <a:pPr algn="ctr"/>
            <a:r>
              <a:rPr lang="cs-CZ" sz="1600" b="0">
                <a:solidFill>
                  <a:srgbClr val="000099"/>
                </a:solidFill>
              </a:rPr>
              <a:t>nabízíme zaměstnání s nadstandardními příjmy</a:t>
            </a:r>
          </a:p>
          <a:p>
            <a:pPr algn="ctr"/>
            <a:endParaRPr lang="cs-CZ" sz="1600" b="0">
              <a:solidFill>
                <a:srgbClr val="000099"/>
              </a:solidFill>
            </a:endParaRPr>
          </a:p>
          <a:p>
            <a:pPr algn="ctr"/>
            <a:endParaRPr lang="en-US" sz="1800" b="0">
              <a:solidFill>
                <a:schemeClr val="tx1"/>
              </a:solidFill>
            </a:endParaRPr>
          </a:p>
          <a:p>
            <a:pPr algn="ctr"/>
            <a:r>
              <a:rPr lang="cs-CZ" sz="3200">
                <a:solidFill>
                  <a:srgbClr val="CC0000"/>
                </a:solidFill>
              </a:rPr>
              <a:t>Nabízíme zaměstnání </a:t>
            </a:r>
          </a:p>
          <a:p>
            <a:pPr algn="ctr"/>
            <a:r>
              <a:rPr lang="cs-CZ" sz="3200">
                <a:solidFill>
                  <a:srgbClr val="CC0000"/>
                </a:solidFill>
              </a:rPr>
              <a:t>s nadstandardními příjmy </a:t>
            </a:r>
          </a:p>
          <a:p>
            <a:pPr algn="ctr"/>
            <a:r>
              <a:rPr lang="cs-CZ" sz="3200">
                <a:solidFill>
                  <a:srgbClr val="CC0000"/>
                </a:solidFill>
              </a:rPr>
              <a:t>pro pojišťovací poradce</a:t>
            </a:r>
            <a:endParaRPr lang="cs-CZ" sz="3200" b="0">
              <a:solidFill>
                <a:srgbClr val="CC0000"/>
              </a:solidFill>
            </a:endParaRPr>
          </a:p>
          <a:p>
            <a:pPr algn="ctr"/>
            <a:endParaRPr lang="cs-CZ" sz="1600" b="0">
              <a:solidFill>
                <a:srgbClr val="CC0000"/>
              </a:solidFill>
            </a:endParaRPr>
          </a:p>
          <a:p>
            <a:pPr algn="ctr"/>
            <a:r>
              <a:rPr lang="cs-CZ" sz="1600" b="0">
                <a:solidFill>
                  <a:srgbClr val="CC0000"/>
                </a:solidFill>
              </a:rPr>
              <a:t>po úspěšném absolvování 8-denního víkendového kursu. </a:t>
            </a:r>
          </a:p>
          <a:p>
            <a:pPr algn="ctr"/>
            <a:r>
              <a:rPr lang="cs-CZ" sz="1600" b="0">
                <a:solidFill>
                  <a:srgbClr val="CC0000"/>
                </a:solidFill>
              </a:rPr>
              <a:t>Kurs jen za 4 999,- Kč</a:t>
            </a:r>
          </a:p>
          <a:p>
            <a:pPr algn="ctr"/>
            <a:endParaRPr lang="cs-CZ" sz="1600" b="0">
              <a:solidFill>
                <a:srgbClr val="CC0000"/>
              </a:solidFill>
            </a:endParaRPr>
          </a:p>
        </p:txBody>
      </p:sp>
      <p:sp>
        <p:nvSpPr>
          <p:cNvPr id="88067" name="Nadpis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r>
              <a:rPr lang="cs-CZ" b="1" smtClean="0"/>
              <a:t>Příklad</a:t>
            </a:r>
            <a:r>
              <a:rPr lang="cs-CZ" smtClean="0"/>
              <a:t> </a:t>
            </a:r>
          </a:p>
        </p:txBody>
      </p:sp>
      <p:sp>
        <p:nvSpPr>
          <p:cNvPr id="88068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338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mtClean="0"/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smtClean="0"/>
              <a:t>Koncepce a vývoj marketingu</a:t>
            </a:r>
          </a:p>
        </p:txBody>
      </p:sp>
      <p:sp>
        <p:nvSpPr>
          <p:cNvPr id="89091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Využití v současných strategiích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Historie marketingu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13337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800" b="1" u="sng" smtClean="0"/>
              <a:t>18. – 19. stol.:</a:t>
            </a:r>
          </a:p>
          <a:p>
            <a:pPr marL="0" lvl="2" indent="0" eaLnBrk="1" hangingPunct="1">
              <a:spcBef>
                <a:spcPct val="0"/>
              </a:spcBef>
            </a:pPr>
            <a:r>
              <a:rPr lang="cs-CZ" altLang="cs-CZ" sz="2800" smtClean="0"/>
              <a:t>Tisk, plakáty, inzeráty</a:t>
            </a:r>
          </a:p>
          <a:p>
            <a:pPr marL="0" lvl="2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800" b="1" u="sng" smtClean="0"/>
              <a:t>20: stol. po 1. světové válce</a:t>
            </a:r>
          </a:p>
          <a:p>
            <a:pPr marL="0" lvl="2" indent="0" eaLnBrk="1" hangingPunct="1">
              <a:spcBef>
                <a:spcPct val="0"/>
              </a:spcBef>
            </a:pPr>
            <a:r>
              <a:rPr lang="cs-CZ" altLang="cs-CZ" sz="2800" smtClean="0"/>
              <a:t>Rádio  </a:t>
            </a:r>
          </a:p>
          <a:p>
            <a:pPr marL="0" lvl="2" indent="0" eaLnBrk="1" hangingPunct="1">
              <a:spcBef>
                <a:spcPct val="0"/>
              </a:spcBef>
            </a:pPr>
            <a:r>
              <a:rPr lang="cs-CZ" altLang="cs-CZ" sz="2800" smtClean="0"/>
              <a:t>Biograf </a:t>
            </a:r>
          </a:p>
          <a:p>
            <a:pPr marL="0" lvl="2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800" b="1" u="sng" smtClean="0"/>
              <a:t>Po 2. světové válce </a:t>
            </a:r>
          </a:p>
          <a:p>
            <a:pPr marL="0" lvl="2" indent="0" eaLnBrk="1" hangingPunct="1">
              <a:spcBef>
                <a:spcPct val="0"/>
              </a:spcBef>
            </a:pPr>
            <a:r>
              <a:rPr lang="cs-CZ" altLang="cs-CZ" sz="2800" smtClean="0"/>
              <a:t>Televize </a:t>
            </a:r>
          </a:p>
          <a:p>
            <a:pPr marL="0" lvl="2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800" b="1" u="sng" smtClean="0"/>
              <a:t>21. stol. </a:t>
            </a:r>
          </a:p>
          <a:p>
            <a:pPr marL="0" lvl="2" indent="0" eaLnBrk="1" hangingPunct="1">
              <a:spcBef>
                <a:spcPct val="0"/>
              </a:spcBef>
            </a:pPr>
            <a:r>
              <a:rPr lang="cs-CZ" altLang="cs-CZ" sz="2800" smtClean="0"/>
              <a:t>Osobní komunikace (ne z očí do očí)</a:t>
            </a:r>
          </a:p>
          <a:p>
            <a:pPr marL="0" lvl="2" indent="0" eaLnBrk="1" hangingPunct="1">
              <a:spcBef>
                <a:spcPct val="0"/>
              </a:spcBef>
            </a:pPr>
            <a:r>
              <a:rPr lang="cs-CZ" altLang="cs-CZ" sz="2800" smtClean="0"/>
              <a:t>Fax, hromadná korespondence</a:t>
            </a:r>
          </a:p>
          <a:p>
            <a:pPr marL="0" lvl="2" indent="0" eaLnBrk="1" hangingPunct="1">
              <a:spcBef>
                <a:spcPct val="0"/>
              </a:spcBef>
            </a:pPr>
            <a:r>
              <a:rPr lang="cs-CZ" altLang="cs-CZ" sz="2800" smtClean="0"/>
              <a:t>Internet, e-mail, mobilní komunikace, sociální sítě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chemeClr val="bg2"/>
                </a:solidFill>
              </a:rPr>
              <a:t>Marketingový mix</a:t>
            </a:r>
            <a:r>
              <a:rPr lang="cs-CZ" altLang="cs-CZ" dirty="0" smtClean="0">
                <a:solidFill>
                  <a:schemeClr val="bg2"/>
                </a:solidFill>
              </a:rPr>
              <a:t> </a:t>
            </a:r>
            <a:endParaRPr lang="cs-CZ" altLang="cs-CZ" i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>
                <a:solidFill>
                  <a:schemeClr val="hlink"/>
                </a:solidFill>
              </a:rPr>
              <a:t>ad 	II.5</a:t>
            </a:r>
            <a:r>
              <a:rPr lang="cs-CZ" altLang="cs-CZ" b="1" dirty="0" smtClean="0"/>
              <a:t>	</a:t>
            </a:r>
            <a:r>
              <a:rPr lang="cs-CZ" altLang="cs-CZ" dirty="0" smtClean="0"/>
              <a:t>	</a:t>
            </a:r>
          </a:p>
          <a:p>
            <a:pPr eaLnBrk="1" hangingPunct="1"/>
            <a:r>
              <a:rPr lang="cs-CZ" altLang="cs-CZ" dirty="0" smtClean="0"/>
              <a:t>Produkt</a:t>
            </a:r>
          </a:p>
          <a:p>
            <a:pPr eaLnBrk="1" hangingPunct="1"/>
            <a:r>
              <a:rPr lang="cs-CZ" altLang="cs-CZ" dirty="0" smtClean="0"/>
              <a:t>Cena</a:t>
            </a:r>
          </a:p>
          <a:p>
            <a:pPr eaLnBrk="1" hangingPunct="1"/>
            <a:r>
              <a:rPr lang="cs-CZ" altLang="cs-CZ" dirty="0" smtClean="0"/>
              <a:t>Distribuce</a:t>
            </a:r>
          </a:p>
          <a:p>
            <a:pPr eaLnBrk="1" hangingPunct="1"/>
            <a:r>
              <a:rPr lang="cs-CZ" altLang="cs-CZ" dirty="0" smtClean="0">
                <a:solidFill>
                  <a:srgbClr val="00B050"/>
                </a:solidFill>
              </a:rPr>
              <a:t>Marketingová komunikace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Vývoj marketingu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´60 kreativita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´70 strategické plánování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´80 kvalita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´90 zákaznicky orientovaný marketing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21. st. informační společnost - IMC (Integrated marketing communication)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Holistická koncepce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Koncepce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Výrobní koncepce – dostatek zboží (knihovny)</a:t>
            </a:r>
          </a:p>
          <a:p>
            <a:pPr eaLnBrk="1" hangingPunct="1"/>
            <a:r>
              <a:rPr lang="cs-CZ" altLang="cs-CZ" smtClean="0"/>
              <a:t>Výrobková – kvalita (galerie, opera)</a:t>
            </a:r>
          </a:p>
          <a:p>
            <a:pPr eaLnBrk="1" hangingPunct="1"/>
            <a:r>
              <a:rPr lang="cs-CZ" altLang="cs-CZ" smtClean="0"/>
              <a:t>Prodejní koncepce – intenzívní propagace (neziskové organizace)</a:t>
            </a:r>
            <a:endParaRPr lang="cs-CZ" altLang="cs-CZ" b="1" smtClean="0"/>
          </a:p>
          <a:p>
            <a:pPr eaLnBrk="1" hangingPunct="1"/>
            <a:r>
              <a:rPr lang="cs-CZ" altLang="cs-CZ" smtClean="0"/>
              <a:t>Marketingová koncepce (zákazník) </a:t>
            </a:r>
          </a:p>
          <a:p>
            <a:pPr eaLnBrk="1" hangingPunct="1"/>
            <a:r>
              <a:rPr lang="cs-CZ" altLang="cs-CZ" smtClean="0"/>
              <a:t>Holistická koncepce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Holistická koncepce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Integrovaný marketing 4P a C</a:t>
            </a:r>
          </a:p>
          <a:p>
            <a:pPr eaLnBrk="1" hangingPunct="1"/>
            <a:r>
              <a:rPr lang="cs-CZ" altLang="cs-CZ" smtClean="0"/>
              <a:t>Marketing založený na vztazích </a:t>
            </a:r>
          </a:p>
          <a:p>
            <a:pPr eaLnBrk="1" hangingPunct="1"/>
            <a:r>
              <a:rPr lang="cs-CZ" altLang="cs-CZ" smtClean="0"/>
              <a:t>Interní marketing </a:t>
            </a:r>
          </a:p>
          <a:p>
            <a:pPr eaLnBrk="1" hangingPunct="1"/>
            <a:r>
              <a:rPr lang="cs-CZ" altLang="cs-CZ" smtClean="0"/>
              <a:t>Sociální zodpovědnost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Základní koncepce marketingu a její vazby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310062"/>
          </a:xfrm>
        </p:spPr>
        <p:txBody>
          <a:bodyPr/>
          <a:lstStyle/>
          <a:p>
            <a:pPr eaLnBrk="1" hangingPunct="1"/>
            <a:r>
              <a:rPr lang="cs-CZ" altLang="cs-CZ" smtClean="0"/>
              <a:t>Potřeby, přání, poptávka</a:t>
            </a:r>
          </a:p>
          <a:p>
            <a:pPr eaLnBrk="1" hangingPunct="1"/>
            <a:r>
              <a:rPr lang="cs-CZ" altLang="cs-CZ" smtClean="0"/>
              <a:t>Produkty</a:t>
            </a:r>
          </a:p>
          <a:p>
            <a:pPr eaLnBrk="1" hangingPunct="1"/>
            <a:r>
              <a:rPr lang="cs-CZ" altLang="cs-CZ" smtClean="0"/>
              <a:t>Hodnota, náklady, uspokojení</a:t>
            </a:r>
          </a:p>
          <a:p>
            <a:pPr eaLnBrk="1" hangingPunct="1"/>
            <a:r>
              <a:rPr lang="cs-CZ" altLang="cs-CZ" smtClean="0"/>
              <a:t>Směna, transakce, transfer</a:t>
            </a:r>
          </a:p>
          <a:p>
            <a:pPr eaLnBrk="1" hangingPunct="1"/>
            <a:r>
              <a:rPr lang="cs-CZ" altLang="cs-CZ" smtClean="0"/>
              <a:t>Vztahy a sítě</a:t>
            </a:r>
          </a:p>
          <a:p>
            <a:pPr eaLnBrk="1" hangingPunct="1"/>
            <a:r>
              <a:rPr lang="cs-CZ" altLang="cs-CZ" smtClean="0"/>
              <a:t>Trhy</a:t>
            </a:r>
          </a:p>
          <a:p>
            <a:pPr eaLnBrk="1" hangingPunct="1"/>
            <a:r>
              <a:rPr lang="cs-CZ" altLang="cs-CZ" smtClean="0"/>
              <a:t>Prodejci, zákazníci, konkurence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Potřeby Přání Poptávka</a:t>
            </a:r>
            <a:r>
              <a:rPr lang="cs-CZ" altLang="cs-CZ" smtClean="0"/>
              <a:t> </a:t>
            </a:r>
            <a:endParaRPr lang="cs-CZ" altLang="cs-CZ" b="1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Deklarovaná</a:t>
            </a:r>
          </a:p>
          <a:p>
            <a:pPr eaLnBrk="1" hangingPunct="1"/>
            <a:r>
              <a:rPr lang="cs-CZ" altLang="cs-CZ" smtClean="0"/>
              <a:t>Reálná</a:t>
            </a:r>
          </a:p>
          <a:p>
            <a:pPr eaLnBrk="1" hangingPunct="1"/>
            <a:r>
              <a:rPr lang="cs-CZ" altLang="cs-CZ" smtClean="0"/>
              <a:t>Nevyřčená</a:t>
            </a:r>
          </a:p>
          <a:p>
            <a:pPr eaLnBrk="1" hangingPunct="1"/>
            <a:r>
              <a:rPr lang="cs-CZ" altLang="cs-CZ" smtClean="0"/>
              <a:t>Potěšení</a:t>
            </a:r>
          </a:p>
          <a:p>
            <a:pPr eaLnBrk="1" hangingPunct="1"/>
            <a:r>
              <a:rPr lang="cs-CZ" altLang="cs-CZ" smtClean="0"/>
              <a:t>Utajená </a:t>
            </a:r>
            <a:endParaRPr lang="cs-CZ" altLang="cs-CZ" b="1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Soubor volby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Hodnota</a:t>
            </a:r>
          </a:p>
          <a:p>
            <a:pPr eaLnBrk="1" hangingPunct="1">
              <a:defRPr/>
            </a:pPr>
            <a:r>
              <a:rPr lang="cs-CZ" dirty="0" smtClean="0"/>
              <a:t>Náklady</a:t>
            </a:r>
          </a:p>
          <a:p>
            <a:pPr eaLnBrk="1" hangingPunct="1">
              <a:defRPr/>
            </a:pPr>
            <a:r>
              <a:rPr lang="cs-CZ" dirty="0" smtClean="0"/>
              <a:t>Uspokojení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Směna a transakce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Strany</a:t>
            </a:r>
          </a:p>
          <a:p>
            <a:pPr eaLnBrk="1" hangingPunct="1"/>
            <a:r>
              <a:rPr lang="cs-CZ" altLang="cs-CZ" smtClean="0"/>
              <a:t>Hodnota</a:t>
            </a:r>
          </a:p>
          <a:p>
            <a:pPr eaLnBrk="1" hangingPunct="1"/>
            <a:r>
              <a:rPr lang="cs-CZ" altLang="cs-CZ" smtClean="0"/>
              <a:t>Komunikace</a:t>
            </a:r>
          </a:p>
          <a:p>
            <a:pPr eaLnBrk="1" hangingPunct="1"/>
            <a:r>
              <a:rPr lang="cs-CZ" altLang="cs-CZ" smtClean="0"/>
              <a:t>Dodání</a:t>
            </a:r>
          </a:p>
          <a:p>
            <a:pPr eaLnBrk="1" hangingPunct="1"/>
            <a:r>
              <a:rPr lang="cs-CZ" altLang="cs-CZ" smtClean="0"/>
              <a:t>Svoboda</a:t>
            </a:r>
          </a:p>
          <a:p>
            <a:pPr eaLnBrk="1" hangingPunct="1"/>
            <a:r>
              <a:rPr lang="cs-CZ" altLang="cs-CZ" smtClean="0"/>
              <a:t>Jednání </a:t>
            </a:r>
          </a:p>
          <a:p>
            <a:pPr eaLnBrk="1" hangingPunct="1"/>
            <a:r>
              <a:rPr lang="cs-CZ" altLang="cs-CZ" smtClean="0"/>
              <a:t>Pareto optimální</a:t>
            </a:r>
          </a:p>
        </p:txBody>
      </p:sp>
      <p:sp>
        <p:nvSpPr>
          <p:cNvPr id="29700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Podmínky</a:t>
            </a:r>
          </a:p>
          <a:p>
            <a:pPr eaLnBrk="1" hangingPunct="1"/>
            <a:r>
              <a:rPr lang="cs-CZ" altLang="cs-CZ" smtClean="0"/>
              <a:t>Doba</a:t>
            </a:r>
          </a:p>
          <a:p>
            <a:pPr eaLnBrk="1" hangingPunct="1"/>
            <a:r>
              <a:rPr lang="cs-CZ" altLang="cs-CZ" smtClean="0"/>
              <a:t>Místo</a:t>
            </a:r>
          </a:p>
          <a:p>
            <a:pPr eaLnBrk="1" hangingPunct="1"/>
            <a:r>
              <a:rPr lang="cs-CZ" altLang="cs-CZ" smtClean="0"/>
              <a:t>Právní systém</a:t>
            </a:r>
          </a:p>
          <a:p>
            <a:pPr eaLnBrk="1" hangingPunct="1"/>
            <a:r>
              <a:rPr lang="cs-CZ" altLang="cs-CZ" smtClean="0"/>
              <a:t>Vymahatelnost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b="1" i="1" smtClean="0"/>
              <a:t>Transfer</a:t>
            </a:r>
            <a:r>
              <a:rPr lang="cs-CZ" altLang="cs-CZ" i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>Vztahy a sítě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6783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b="1" smtClean="0"/>
              <a:t>Subjekty na trzích s kulturou a uměním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Zprostředkovatelé a provozovatelé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Zájemci, návštěvníci, publikum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Tvůrci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Odborná kritika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Sponzoři a mecenáši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Firmy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mtClean="0"/>
              <a:t>Corporate image 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mtClean="0"/>
              <a:t>Benefity 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cs-CZ" smtClean="0"/>
              <a:t>Zaměstnanci 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cs-CZ" smtClean="0"/>
              <a:t>Obchodní partneři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215900"/>
          </a:xfrm>
        </p:spPr>
        <p:txBody>
          <a:bodyPr/>
          <a:lstStyle/>
          <a:p>
            <a:pPr algn="ctr" eaLnBrk="1" hangingPunct="1"/>
            <a:endParaRPr lang="en-US" altLang="cs-CZ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84213" y="620713"/>
          <a:ext cx="7920037" cy="61039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39439"/>
                <a:gridCol w="2640299"/>
                <a:gridCol w="2640299"/>
              </a:tblGrid>
              <a:tr h="64805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Národohospodářský vývoj země – makroekonomické ukazatele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nejsilnější jednosměrný vnější faktor</a:t>
                      </a:r>
                      <a:endParaRPr lang="cs-CZ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35" marR="662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Vnější faktory působící jednosměrně na instituci, mají především regulační funkci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35" marR="66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Kulturní </a:t>
                      </a:r>
                      <a:r>
                        <a:rPr lang="cs-CZ" sz="1600" dirty="0" smtClean="0">
                          <a:effectLst/>
                        </a:rPr>
                        <a:t>instituce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Charitativní organizace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M</a:t>
                      </a:r>
                      <a:r>
                        <a:rPr lang="cs-CZ" sz="1600" b="1" dirty="0" smtClean="0">
                          <a:effectLst/>
                        </a:rPr>
                        <a:t>ikroprostředí</a:t>
                      </a:r>
                      <a:r>
                        <a:rPr lang="cs-CZ" sz="1600" b="1" dirty="0">
                          <a:effectLst/>
                        </a:rPr>
                        <a:t>, vnitřní faktory</a:t>
                      </a:r>
                      <a:endParaRPr lang="cs-CZ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35" marR="66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Vnější faktory působící vzájemně, ovlivňují instituci a instituce ovlivňuje je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35" marR="66235" marT="0" marB="0"/>
                </a:tc>
              </a:tr>
              <a:tr h="268222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effectLst/>
                        </a:rPr>
                        <a:t>Státní politika (vláda)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effectLst/>
                        </a:rPr>
                        <a:t>Legislativa (parlament a moc soudní)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effectLst/>
                        </a:rPr>
                        <a:t>Regionální politika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effectLst/>
                        </a:rPr>
                        <a:t>Demografický vývoj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35" marR="66235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252095" algn="l"/>
                        </a:tabLst>
                      </a:pPr>
                      <a:r>
                        <a:rPr lang="cs-CZ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FIRMA, ORGANIZACE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 smtClean="0">
                          <a:solidFill>
                            <a:srgbClr val="C00000"/>
                          </a:solidFill>
                          <a:effectLst/>
                        </a:rPr>
                        <a:t>Cíle</a:t>
                      </a:r>
                      <a:endParaRPr lang="cs-CZ" sz="16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solidFill>
                            <a:srgbClr val="C00000"/>
                          </a:solidFill>
                          <a:effectLst/>
                        </a:rPr>
                        <a:t>Plánování, využití marketingových nástrojů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solidFill>
                            <a:srgbClr val="C00000"/>
                          </a:solidFill>
                          <a:effectLst/>
                        </a:rPr>
                        <a:t>Rozhodování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solidFill>
                            <a:srgbClr val="C00000"/>
                          </a:solidFill>
                          <a:effectLst/>
                        </a:rPr>
                        <a:t>Organizování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solidFill>
                            <a:srgbClr val="C00000"/>
                          </a:solidFill>
                          <a:effectLst/>
                        </a:rPr>
                        <a:t>Motivace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solidFill>
                            <a:srgbClr val="C00000"/>
                          </a:solidFill>
                          <a:effectLst/>
                        </a:rPr>
                        <a:t>Personální řízení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solidFill>
                            <a:srgbClr val="C00000"/>
                          </a:solidFill>
                          <a:effectLst/>
                        </a:rPr>
                        <a:t>Organizační kultura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solidFill>
                            <a:srgbClr val="C00000"/>
                          </a:solidFill>
                          <a:effectLst/>
                        </a:rPr>
                        <a:t>Etika</a:t>
                      </a:r>
                      <a:endParaRPr lang="cs-CZ" sz="1600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35" marR="662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effectLst/>
                        </a:rPr>
                        <a:t>Hodnotový systém jedince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effectLst/>
                        </a:rPr>
                        <a:t>Vzdělanost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effectLst/>
                        </a:rPr>
                        <a:t>Životní styl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effectLst/>
                        </a:rPr>
                        <a:t>Globalizace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effectLst/>
                        </a:rPr>
                        <a:t>Etika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effectLst/>
                        </a:rPr>
                        <a:t>Ekologie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52095" algn="l"/>
                        </a:tabLst>
                      </a:pPr>
                      <a:r>
                        <a:rPr lang="cs-CZ" sz="1600" dirty="0">
                          <a:effectLst/>
                        </a:rPr>
                        <a:t>atd.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35" marR="66235" marT="0" marB="0"/>
                </a:tc>
              </a:tr>
              <a:tr h="82295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TRH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zajišťuje kontakt mezi institucí a vnějším prostředím, existují silné obousměrné vazby</a:t>
                      </a:r>
                      <a:endParaRPr lang="cs-CZ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35" marR="662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51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NABÍDKA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KONKURENCE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POPTÁVKA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235" marR="662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smtClean="0"/>
              <a:t>Analýza prostředí trhu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Vnitřní prostředí - mikroprostředí</a:t>
            </a:r>
          </a:p>
          <a:p>
            <a:r>
              <a:rPr lang="cs-CZ" altLang="cs-CZ" smtClean="0"/>
              <a:t>Tržní prostředí</a:t>
            </a:r>
          </a:p>
          <a:p>
            <a:r>
              <a:rPr lang="cs-CZ" altLang="cs-CZ" smtClean="0"/>
              <a:t>Legislativní prostředí a další regulace</a:t>
            </a:r>
          </a:p>
          <a:p>
            <a:r>
              <a:rPr lang="cs-CZ" altLang="cs-CZ" smtClean="0"/>
              <a:t>Konkurenční prostředí</a:t>
            </a:r>
          </a:p>
          <a:p>
            <a:r>
              <a:rPr lang="cs-CZ" altLang="cs-CZ" smtClean="0"/>
              <a:t>Makroprostředí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00B050"/>
                </a:solidFill>
              </a:rPr>
              <a:t>Plán marketingové komunikace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b="1" smtClean="0">
                <a:solidFill>
                  <a:srgbClr val="C00000"/>
                </a:solidFill>
              </a:rPr>
              <a:t>Reklama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b="1" smtClean="0"/>
              <a:t>Publicita – PR – Sponzoring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b="1" smtClean="0"/>
              <a:t>Podpora prodeje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b="1" smtClean="0"/>
              <a:t>Direkt marketing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mtClean="0"/>
              <a:t>Sociální sítě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mtClean="0"/>
              <a:t>On-line marketing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mtClean="0"/>
              <a:t>Mobilní marketing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mtClean="0"/>
              <a:t>Event marketing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mtClean="0"/>
              <a:t>Guerilla marketing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mtClean="0"/>
              <a:t>Virální marketing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mtClean="0"/>
              <a:t>Product placement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Konkurence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Konkurence v oblasti přání </a:t>
            </a:r>
          </a:p>
          <a:p>
            <a:r>
              <a:rPr lang="cs-CZ" altLang="cs-CZ" smtClean="0"/>
              <a:t>Generická konkurence</a:t>
            </a:r>
          </a:p>
          <a:p>
            <a:r>
              <a:rPr lang="cs-CZ" altLang="cs-CZ" smtClean="0"/>
              <a:t>Konkurence formy </a:t>
            </a:r>
          </a:p>
          <a:p>
            <a:r>
              <a:rPr lang="cs-CZ" altLang="cs-CZ" smtClean="0"/>
              <a:t>Konkurence mezi organizacemi </a:t>
            </a:r>
          </a:p>
          <a:p>
            <a:r>
              <a:rPr lang="cs-CZ" altLang="cs-CZ" b="1" smtClean="0"/>
              <a:t>Kooperace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Stavy poptávky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mtClean="0"/>
              <a:t>Negativní poptávka</a:t>
            </a:r>
          </a:p>
          <a:p>
            <a:pPr eaLnBrk="1" hangingPunct="1"/>
            <a:r>
              <a:rPr lang="cs-CZ" altLang="cs-CZ" smtClean="0"/>
              <a:t>Nulová poptávka</a:t>
            </a:r>
          </a:p>
          <a:p>
            <a:pPr eaLnBrk="1" hangingPunct="1"/>
            <a:r>
              <a:rPr lang="cs-CZ" altLang="cs-CZ" smtClean="0"/>
              <a:t>Latentní poptávka</a:t>
            </a:r>
          </a:p>
          <a:p>
            <a:pPr eaLnBrk="1" hangingPunct="1"/>
            <a:r>
              <a:rPr lang="cs-CZ" altLang="cs-CZ" smtClean="0"/>
              <a:t>Klesající poptávka</a:t>
            </a:r>
          </a:p>
          <a:p>
            <a:pPr eaLnBrk="1" hangingPunct="1"/>
            <a:r>
              <a:rPr lang="cs-CZ" altLang="cs-CZ" smtClean="0"/>
              <a:t>Nepravidelná poptávka</a:t>
            </a:r>
          </a:p>
          <a:p>
            <a:pPr eaLnBrk="1" hangingPunct="1"/>
            <a:r>
              <a:rPr lang="cs-CZ" altLang="cs-CZ" smtClean="0"/>
              <a:t>Rostoucí poptávka</a:t>
            </a:r>
          </a:p>
          <a:p>
            <a:pPr eaLnBrk="1" hangingPunct="1"/>
            <a:r>
              <a:rPr lang="cs-CZ" altLang="cs-CZ" smtClean="0"/>
              <a:t>Plná poptávka</a:t>
            </a:r>
          </a:p>
          <a:p>
            <a:pPr eaLnBrk="1" hangingPunct="1"/>
            <a:r>
              <a:rPr lang="cs-CZ" altLang="cs-CZ" smtClean="0"/>
              <a:t>Nadměrná poptávka</a:t>
            </a:r>
          </a:p>
          <a:p>
            <a:pPr eaLnBrk="1" hangingPunct="1"/>
            <a:r>
              <a:rPr lang="cs-CZ" altLang="cs-CZ" smtClean="0"/>
              <a:t>Škodlivá poptávka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b="1" smtClean="0"/>
              <a:t>Trhy kulturního dědictví a umění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b="1" dirty="0" smtClean="0"/>
              <a:t>V neziskovém sektoru</a:t>
            </a:r>
          </a:p>
          <a:p>
            <a:r>
              <a:rPr lang="cs-CZ" altLang="cs-CZ" dirty="0" smtClean="0"/>
              <a:t>Nekomerční </a:t>
            </a:r>
            <a:r>
              <a:rPr lang="cs-CZ" altLang="cs-CZ" dirty="0" err="1" smtClean="0"/>
              <a:t>art</a:t>
            </a:r>
            <a:r>
              <a:rPr lang="cs-CZ" altLang="cs-CZ" dirty="0" smtClean="0"/>
              <a:t> marketing</a:t>
            </a:r>
          </a:p>
          <a:p>
            <a:r>
              <a:rPr lang="cs-CZ" altLang="cs-CZ" dirty="0" smtClean="0"/>
              <a:t>Muzea a galerie </a:t>
            </a:r>
          </a:p>
          <a:p>
            <a:r>
              <a:rPr lang="cs-CZ" alt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Art marketing</a:t>
            </a:r>
            <a:r>
              <a:rPr lang="cs-CZ" altLang="cs-CZ" sz="360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Kulturní organizace, umělecké agentury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Výtvarné umění (fine arts)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Živá vystoupení (performance), výkonní umělci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Mediální umění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Film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Multimediální umění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Literatura, hudba jako dílo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Obchod s autorskými právy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Nakladatelská a vydavatelská činnost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Architektura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Muzea, památky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Sponzoring a mecenášství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Využití umělců, uměleckých děl pro reklamní a marketingové účely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cs-CZ" altLang="cs-CZ" b="1" smtClean="0"/>
              <a:t>Kultura dle EU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3100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mtClean="0"/>
              <a:t>Kulturní dědictví z oblasti umění a památek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Archívnictví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Knihovnictví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Knihy a tisk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Výtvarné umění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Architektura 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Umění výkonných umělců 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Audiovizuální a multimediální umění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 smtClean="0">
                <a:latin typeface="+mn-lt"/>
                <a:ea typeface="+mn-ea"/>
                <a:cs typeface="+mn-cs"/>
              </a:rPr>
              <a:t>Tato odvětví plní šest základních funkcí</a:t>
            </a:r>
            <a:endParaRPr lang="cs-CZ" sz="3200" b="1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Uchovávání a ochranu</a:t>
            </a:r>
          </a:p>
          <a:p>
            <a:r>
              <a:rPr lang="cs-CZ" altLang="cs-CZ" smtClean="0"/>
              <a:t>Tvorbu</a:t>
            </a:r>
          </a:p>
          <a:p>
            <a:r>
              <a:rPr lang="cs-CZ" altLang="cs-CZ" smtClean="0"/>
              <a:t>Produkci, výrobu, předvádění</a:t>
            </a:r>
          </a:p>
          <a:p>
            <a:r>
              <a:rPr lang="cs-CZ" altLang="cs-CZ" smtClean="0"/>
              <a:t>Šíření</a:t>
            </a:r>
          </a:p>
          <a:p>
            <a:r>
              <a:rPr lang="cs-CZ" altLang="cs-CZ" smtClean="0"/>
              <a:t>Obchodování</a:t>
            </a:r>
          </a:p>
          <a:p>
            <a:r>
              <a:rPr lang="cs-CZ" altLang="cs-CZ" smtClean="0"/>
              <a:t>Vzdělávání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cs-CZ" altLang="cs-CZ" b="1" smtClean="0"/>
              <a:t>Marketing kultury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454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u="sng" smtClean="0"/>
              <a:t>Působnost </a:t>
            </a:r>
          </a:p>
          <a:p>
            <a:r>
              <a:rPr lang="cs-CZ" altLang="cs-CZ" smtClean="0"/>
              <a:t>Místní</a:t>
            </a:r>
          </a:p>
          <a:p>
            <a:r>
              <a:rPr lang="cs-CZ" altLang="cs-CZ" smtClean="0"/>
              <a:t>Národní</a:t>
            </a:r>
          </a:p>
          <a:p>
            <a:r>
              <a:rPr lang="cs-CZ" altLang="cs-CZ" smtClean="0"/>
              <a:t>Globální </a:t>
            </a:r>
          </a:p>
          <a:p>
            <a:pPr>
              <a:buFont typeface="Wingdings" pitchFamily="2" charset="2"/>
              <a:buNone/>
            </a:pPr>
            <a:endParaRPr lang="cs-CZ" altLang="cs-CZ" smtClean="0"/>
          </a:p>
          <a:p>
            <a:pPr>
              <a:buFont typeface="Wingdings" pitchFamily="2" charset="2"/>
              <a:buNone/>
            </a:pPr>
            <a:r>
              <a:rPr lang="cs-CZ" altLang="cs-CZ" u="sng" smtClean="0"/>
              <a:t>Orientace </a:t>
            </a:r>
          </a:p>
          <a:p>
            <a:r>
              <a:rPr lang="cs-CZ" altLang="cs-CZ" smtClean="0"/>
              <a:t>Komunitní centrum</a:t>
            </a:r>
          </a:p>
          <a:p>
            <a:r>
              <a:rPr lang="cs-CZ" altLang="cs-CZ" smtClean="0"/>
              <a:t>Turistická atrakce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cs-CZ" u="sng" dirty="0" smtClean="0"/>
              <a:t>Význam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dirty="0" smtClean="0">
                <a:ea typeface="+mn-ea"/>
              </a:rPr>
              <a:t>Výběrovost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dirty="0" smtClean="0">
                <a:ea typeface="+mn-ea"/>
              </a:rPr>
              <a:t>Masovost 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dirty="0" smtClean="0">
                <a:ea typeface="+mn-ea"/>
              </a:rPr>
              <a:t>Segmentace 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cs-CZ" sz="2800" dirty="0" smtClean="0">
              <a:ea typeface="+mn-ea"/>
            </a:endParaRP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cs-CZ" sz="2800" u="sng" dirty="0" smtClean="0">
                <a:ea typeface="+mn-ea"/>
              </a:rPr>
              <a:t>Bariéry </a:t>
            </a:r>
          </a:p>
          <a:p>
            <a:pPr>
              <a:defRPr/>
            </a:pPr>
            <a:r>
              <a:rPr lang="cs-CZ" dirty="0" smtClean="0"/>
              <a:t>Jazyková bariéra</a:t>
            </a:r>
          </a:p>
          <a:p>
            <a:pPr>
              <a:defRPr/>
            </a:pPr>
            <a:r>
              <a:rPr lang="cs-CZ" dirty="0" smtClean="0"/>
              <a:t>Bariéra připravenosti</a:t>
            </a:r>
          </a:p>
          <a:p>
            <a:pPr>
              <a:defRPr/>
            </a:pPr>
            <a:r>
              <a:rPr lang="cs-CZ" dirty="0" smtClean="0"/>
              <a:t>Intelektuální bariéra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Chování spotřebitele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z="3600" b="1" i="1" smtClean="0"/>
              <a:t>P</a:t>
            </a:r>
            <a:r>
              <a:rPr lang="cs-CZ" sz="3600" i="1" smtClean="0"/>
              <a:t>eople</a:t>
            </a:r>
            <a:r>
              <a:rPr lang="cs-CZ" sz="3600" b="1" i="1" smtClean="0"/>
              <a:t> / C</a:t>
            </a:r>
            <a:r>
              <a:rPr lang="cs-CZ" sz="3600" i="1" smtClean="0"/>
              <a:t>onsumer behavior</a:t>
            </a:r>
          </a:p>
          <a:p>
            <a:pPr eaLnBrk="1" hangingPunct="1"/>
            <a:r>
              <a:rPr lang="cs-CZ" sz="3600" b="1" smtClean="0"/>
              <a:t>Zákazníci, uživatelé,  trhy, segmentace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Zákazníci – Uživatelé – Návštěvníci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Občasní</a:t>
            </a:r>
          </a:p>
          <a:p>
            <a:pPr eaLnBrk="1" hangingPunct="1"/>
            <a:r>
              <a:rPr lang="cs-CZ" smtClean="0"/>
              <a:t>Pravidelní </a:t>
            </a:r>
          </a:p>
          <a:p>
            <a:pPr eaLnBrk="1" hangingPunct="1"/>
            <a:r>
              <a:rPr lang="cs-CZ" smtClean="0"/>
              <a:t>Místní</a:t>
            </a:r>
          </a:p>
          <a:p>
            <a:pPr eaLnBrk="1" hangingPunct="1"/>
            <a:r>
              <a:rPr lang="cs-CZ" smtClean="0"/>
              <a:t>Dojíždějící </a:t>
            </a:r>
          </a:p>
          <a:p>
            <a:pPr eaLnBrk="1" hangingPunct="1"/>
            <a:r>
              <a:rPr lang="cs-CZ" smtClean="0"/>
              <a:t>Turisté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Faktory ovlivňující chování zákazníka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smtClean="0"/>
              <a:t>Marketingové nástroje</a:t>
            </a:r>
          </a:p>
          <a:p>
            <a:pPr eaLnBrk="1" hangingPunct="1"/>
            <a:r>
              <a:rPr lang="cs-CZ" smtClean="0"/>
              <a:t>Produkt</a:t>
            </a:r>
          </a:p>
          <a:p>
            <a:pPr eaLnBrk="1" hangingPunct="1"/>
            <a:r>
              <a:rPr lang="cs-CZ" smtClean="0"/>
              <a:t>Cena</a:t>
            </a:r>
          </a:p>
          <a:p>
            <a:pPr eaLnBrk="1" hangingPunct="1"/>
            <a:r>
              <a:rPr lang="cs-CZ" smtClean="0"/>
              <a:t>Distribuce</a:t>
            </a:r>
          </a:p>
          <a:p>
            <a:pPr eaLnBrk="1" hangingPunct="1"/>
            <a:r>
              <a:rPr lang="cs-CZ" smtClean="0"/>
              <a:t>Marketingová komunikace</a:t>
            </a:r>
            <a:endParaRPr lang="cs-CZ" b="1" smtClean="0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smtClean="0"/>
              <a:t>Ostatní podněty</a:t>
            </a:r>
            <a:endParaRPr lang="cs-CZ" smtClean="0"/>
          </a:p>
          <a:p>
            <a:pPr eaLnBrk="1" hangingPunct="1"/>
            <a:r>
              <a:rPr lang="cs-CZ" smtClean="0"/>
              <a:t>Okolí zákazníka</a:t>
            </a:r>
          </a:p>
          <a:p>
            <a:pPr eaLnBrk="1" hangingPunct="1"/>
            <a:r>
              <a:rPr lang="cs-CZ" smtClean="0"/>
              <a:t>Technologie</a:t>
            </a:r>
          </a:p>
          <a:p>
            <a:pPr eaLnBrk="1" hangingPunct="1"/>
            <a:r>
              <a:rPr lang="cs-CZ" smtClean="0"/>
              <a:t>Politické faktory</a:t>
            </a:r>
          </a:p>
          <a:p>
            <a:pPr eaLnBrk="1" hangingPunct="1"/>
            <a:r>
              <a:rPr lang="cs-CZ" smtClean="0"/>
              <a:t>Kulturní faktory</a:t>
            </a:r>
          </a:p>
          <a:p>
            <a:pPr eaLnBrk="1" hangingPunct="1"/>
            <a:r>
              <a:rPr lang="cs-CZ" smtClean="0"/>
              <a:t>Makroprostředí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C00000"/>
                </a:solidFill>
              </a:rPr>
              <a:t>Reklamní plán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4656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Strategie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Média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solidFill>
                  <a:srgbClr val="FF0000"/>
                </a:solidFill>
              </a:rPr>
              <a:t>Kreativní složka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Produkce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Rozpočet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Testování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Kontrola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Vyhodnocení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r>
              <a:rPr lang="cs-CZ" altLang="cs-CZ" sz="3600" b="1" smtClean="0"/>
              <a:t>Analýza spotřebitele</a:t>
            </a:r>
          </a:p>
        </p:txBody>
      </p:sp>
      <p:sp>
        <p:nvSpPr>
          <p:cNvPr id="8195" name="Zástupný symbol pro obsah 5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454525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cs-CZ" altLang="cs-CZ" smtClean="0"/>
              <a:t>Ostatní podněty - vnější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altLang="cs-CZ" smtClean="0"/>
              <a:t>Marketingové nástroje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altLang="cs-CZ" b="1" smtClean="0"/>
              <a:t>Spotřebitel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altLang="cs-CZ" smtClean="0">
                <a:solidFill>
                  <a:srgbClr val="002060"/>
                </a:solidFill>
              </a:rPr>
              <a:t>Rozhodovací proces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altLang="cs-CZ" smtClean="0">
                <a:solidFill>
                  <a:srgbClr val="002060"/>
                </a:solidFill>
              </a:rPr>
              <a:t>Kupní rozhodnutí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altLang="cs-CZ" smtClean="0">
                <a:solidFill>
                  <a:srgbClr val="002060"/>
                </a:solidFill>
              </a:rPr>
              <a:t>Kupní chování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altLang="cs-CZ" b="1" smtClean="0">
                <a:solidFill>
                  <a:srgbClr val="006600"/>
                </a:solidFill>
              </a:rPr>
              <a:t>Modifikace produktu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altLang="cs-CZ" b="1" smtClean="0">
                <a:solidFill>
                  <a:srgbClr val="FF0000"/>
                </a:solidFill>
              </a:rPr>
              <a:t>Nabídka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Vlivy působící na rozhodování zákazníků	7 „</a:t>
            </a:r>
            <a:r>
              <a:rPr lang="cs-CZ" sz="4000" b="1" smtClean="0">
                <a:solidFill>
                  <a:schemeClr val="accent1"/>
                </a:solidFill>
              </a:rPr>
              <a:t>O</a:t>
            </a:r>
            <a:r>
              <a:rPr lang="cs-CZ" sz="4000" b="1" smtClean="0"/>
              <a:t>“  (7 otázek)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cs-CZ" sz="2800" smtClean="0"/>
              <a:t>Kdo jsou zákazníci – </a:t>
            </a:r>
            <a:r>
              <a:rPr lang="cs-CZ" sz="2800" smtClean="0">
                <a:solidFill>
                  <a:schemeClr val="accent1"/>
                </a:solidFill>
              </a:rPr>
              <a:t>Occupants</a:t>
            </a:r>
            <a:r>
              <a:rPr lang="cs-CZ" sz="280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cs-CZ" sz="2800" smtClean="0"/>
              <a:t>Co na trhu vyhledávají – </a:t>
            </a:r>
            <a:r>
              <a:rPr lang="cs-CZ" sz="2800" smtClean="0">
                <a:solidFill>
                  <a:schemeClr val="accent1"/>
                </a:solidFill>
              </a:rPr>
              <a:t>Objects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cs-CZ" sz="2800" smtClean="0"/>
              <a:t>Proč, za jakým účelem – </a:t>
            </a:r>
            <a:r>
              <a:rPr lang="cs-CZ" sz="2800" smtClean="0">
                <a:solidFill>
                  <a:schemeClr val="accent1"/>
                </a:solidFill>
              </a:rPr>
              <a:t>Objectives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cs-CZ" sz="2800" smtClean="0"/>
              <a:t>Kdo všechno se podílí na tomto procesu – </a:t>
            </a:r>
            <a:r>
              <a:rPr lang="cs-CZ" sz="2800" smtClean="0">
                <a:solidFill>
                  <a:schemeClr val="accent1"/>
                </a:solidFill>
              </a:rPr>
              <a:t>Organizations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cs-CZ" sz="2800" smtClean="0"/>
              <a:t>Jak probíhají transakce a operace na trhu – </a:t>
            </a:r>
            <a:r>
              <a:rPr lang="cs-CZ" sz="2800" smtClean="0">
                <a:solidFill>
                  <a:schemeClr val="accent1"/>
                </a:solidFill>
              </a:rPr>
              <a:t>Operations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cs-CZ" sz="2800" smtClean="0"/>
              <a:t>Kdy, při jaké příležitosti (stimuly) – </a:t>
            </a:r>
            <a:r>
              <a:rPr lang="cs-CZ" sz="2800" smtClean="0">
                <a:solidFill>
                  <a:schemeClr val="accent1"/>
                </a:solidFill>
              </a:rPr>
              <a:t>Occasions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cs-CZ" sz="2800" smtClean="0"/>
              <a:t>Kde je odbytiště, kde se nakupuje – </a:t>
            </a:r>
            <a:r>
              <a:rPr lang="cs-CZ" sz="2800" smtClean="0">
                <a:solidFill>
                  <a:schemeClr val="accent1"/>
                </a:solidFill>
              </a:rPr>
              <a:t>Outlets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Faktory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Kulturní </a:t>
            </a:r>
          </a:p>
          <a:p>
            <a:r>
              <a:rPr lang="cs-CZ" altLang="cs-CZ" smtClean="0"/>
              <a:t>Sociální</a:t>
            </a:r>
          </a:p>
          <a:p>
            <a:r>
              <a:rPr lang="cs-CZ" altLang="cs-CZ" smtClean="0"/>
              <a:t>Osobní</a:t>
            </a:r>
          </a:p>
          <a:p>
            <a:r>
              <a:rPr lang="cs-CZ" altLang="cs-CZ" smtClean="0"/>
              <a:t>Psychologické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/>
              <a:t>Kulturní faktory, vnější, všeobecné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Kultura</a:t>
            </a:r>
          </a:p>
          <a:p>
            <a:pPr eaLnBrk="1" hangingPunct="1"/>
            <a:r>
              <a:rPr lang="cs-CZ" altLang="cs-CZ" smtClean="0"/>
              <a:t>Subkultura</a:t>
            </a:r>
          </a:p>
          <a:p>
            <a:pPr lvl="1" eaLnBrk="1" hangingPunct="1"/>
            <a:r>
              <a:rPr lang="cs-CZ" altLang="cs-CZ" smtClean="0"/>
              <a:t>Národnost</a:t>
            </a:r>
          </a:p>
          <a:p>
            <a:pPr lvl="1" eaLnBrk="1" hangingPunct="1"/>
            <a:r>
              <a:rPr lang="cs-CZ" altLang="cs-CZ" smtClean="0"/>
              <a:t>Náboženství</a:t>
            </a:r>
          </a:p>
          <a:p>
            <a:pPr lvl="1" eaLnBrk="1" hangingPunct="1"/>
            <a:r>
              <a:rPr lang="cs-CZ" altLang="cs-CZ" smtClean="0"/>
              <a:t>Rasa</a:t>
            </a:r>
          </a:p>
          <a:p>
            <a:pPr lvl="1" eaLnBrk="1" hangingPunct="1"/>
            <a:r>
              <a:rPr lang="cs-CZ" altLang="cs-CZ" smtClean="0"/>
              <a:t>Geograficky </a:t>
            </a:r>
          </a:p>
        </p:txBody>
      </p:sp>
      <p:sp>
        <p:nvSpPr>
          <p:cNvPr id="10244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cs-CZ" smtClean="0"/>
              <a:t>Společenské vrstvy</a:t>
            </a:r>
          </a:p>
          <a:p>
            <a:pPr lvl="1"/>
            <a:r>
              <a:rPr lang="cs-CZ" altLang="cs-CZ" smtClean="0"/>
              <a:t>Nejvyšší</a:t>
            </a:r>
          </a:p>
          <a:p>
            <a:pPr lvl="1"/>
            <a:r>
              <a:rPr lang="cs-CZ" altLang="cs-CZ" smtClean="0"/>
              <a:t>Horní</a:t>
            </a:r>
          </a:p>
          <a:p>
            <a:pPr lvl="1"/>
            <a:r>
              <a:rPr lang="cs-CZ" altLang="cs-CZ" smtClean="0"/>
              <a:t>Vyšší střední</a:t>
            </a:r>
          </a:p>
          <a:p>
            <a:pPr lvl="1"/>
            <a:r>
              <a:rPr lang="cs-CZ" altLang="cs-CZ" smtClean="0"/>
              <a:t>Střední (nižší střední)</a:t>
            </a:r>
          </a:p>
          <a:p>
            <a:pPr lvl="1"/>
            <a:r>
              <a:rPr lang="cs-CZ" altLang="cs-CZ" smtClean="0"/>
              <a:t>Dělnická</a:t>
            </a:r>
          </a:p>
          <a:p>
            <a:pPr lvl="1"/>
            <a:r>
              <a:rPr lang="cs-CZ" altLang="cs-CZ" smtClean="0"/>
              <a:t>Dolní</a:t>
            </a:r>
          </a:p>
          <a:p>
            <a:pPr lvl="1"/>
            <a:r>
              <a:rPr lang="cs-CZ" altLang="cs-CZ" smtClean="0"/>
              <a:t>Nejnižší </a:t>
            </a:r>
            <a:endParaRPr lang="en-US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Sociální faktory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Referenční skupiny</a:t>
            </a:r>
          </a:p>
          <a:p>
            <a:pPr eaLnBrk="1" hangingPunct="1"/>
            <a:r>
              <a:rPr lang="cs-CZ" altLang="cs-CZ" smtClean="0"/>
              <a:t>Členské skupiny </a:t>
            </a:r>
          </a:p>
          <a:p>
            <a:pPr lvl="1" eaLnBrk="1" hangingPunct="1"/>
            <a:r>
              <a:rPr lang="cs-CZ" altLang="cs-CZ" smtClean="0"/>
              <a:t>Primární členské skupiny </a:t>
            </a:r>
          </a:p>
          <a:p>
            <a:pPr lvl="2" eaLnBrk="1" hangingPunct="1"/>
            <a:r>
              <a:rPr lang="cs-CZ" altLang="cs-CZ" smtClean="0"/>
              <a:t>Rodina</a:t>
            </a:r>
          </a:p>
          <a:p>
            <a:pPr lvl="1" eaLnBrk="1" hangingPunct="1"/>
            <a:r>
              <a:rPr lang="cs-CZ" altLang="cs-CZ" smtClean="0"/>
              <a:t>Sekundární členské skupiny</a:t>
            </a:r>
          </a:p>
          <a:p>
            <a:pPr eaLnBrk="1" hangingPunct="1"/>
            <a:r>
              <a:rPr lang="cs-CZ" altLang="cs-CZ" smtClean="0"/>
              <a:t>Aspirační skupiny </a:t>
            </a:r>
          </a:p>
          <a:p>
            <a:pPr eaLnBrk="1" hangingPunct="1"/>
            <a:r>
              <a:rPr lang="cs-CZ" altLang="cs-CZ" smtClean="0"/>
              <a:t>Nežádoucí skupiny </a:t>
            </a:r>
          </a:p>
        </p:txBody>
      </p:sp>
      <p:sp>
        <p:nvSpPr>
          <p:cNvPr id="11268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cs-CZ" dirty="0" smtClean="0"/>
              <a:t>Skupinový vliv</a:t>
            </a:r>
          </a:p>
          <a:p>
            <a:r>
              <a:rPr lang="cs-CZ" altLang="cs-CZ" dirty="0" smtClean="0"/>
              <a:t>Vůdce mínění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Role</a:t>
            </a:r>
          </a:p>
          <a:p>
            <a:r>
              <a:rPr lang="cs-CZ" altLang="cs-CZ" dirty="0" smtClean="0"/>
              <a:t>Statusy</a:t>
            </a:r>
            <a:endParaRPr lang="en-US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Rodina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b="1" dirty="0" smtClean="0"/>
              <a:t>Faktor</a:t>
            </a:r>
          </a:p>
          <a:p>
            <a:pPr lvl="1">
              <a:defRPr/>
            </a:pPr>
            <a:r>
              <a:rPr lang="cs-CZ" dirty="0" smtClean="0"/>
              <a:t>Kulturní</a:t>
            </a:r>
          </a:p>
          <a:p>
            <a:pPr lvl="1">
              <a:defRPr/>
            </a:pPr>
            <a:r>
              <a:rPr lang="cs-CZ" dirty="0" smtClean="0"/>
              <a:t>Sociální</a:t>
            </a:r>
          </a:p>
          <a:p>
            <a:pPr lvl="1">
              <a:defRPr/>
            </a:pPr>
            <a:r>
              <a:rPr lang="cs-CZ" dirty="0" smtClean="0"/>
              <a:t>Osobní </a:t>
            </a:r>
          </a:p>
          <a:p>
            <a:pPr>
              <a:defRPr/>
            </a:pPr>
            <a:r>
              <a:rPr lang="cs-CZ" dirty="0" smtClean="0"/>
              <a:t>Primární referenční skupina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b="1" dirty="0" smtClean="0"/>
              <a:t>Dominance</a:t>
            </a:r>
          </a:p>
          <a:p>
            <a:pPr lvl="1">
              <a:defRPr/>
            </a:pPr>
            <a:r>
              <a:rPr lang="cs-CZ" dirty="0" smtClean="0"/>
              <a:t>Muž </a:t>
            </a:r>
          </a:p>
          <a:p>
            <a:pPr lvl="1">
              <a:defRPr/>
            </a:pPr>
            <a:r>
              <a:rPr lang="cs-CZ" dirty="0" smtClean="0"/>
              <a:t>Žena </a:t>
            </a:r>
          </a:p>
          <a:p>
            <a:pPr lvl="1">
              <a:defRPr/>
            </a:pPr>
            <a:r>
              <a:rPr lang="cs-CZ" dirty="0" smtClean="0"/>
              <a:t>Bez dominance</a:t>
            </a:r>
          </a:p>
          <a:p>
            <a:pPr lvl="1">
              <a:defRPr/>
            </a:pPr>
            <a:r>
              <a:rPr lang="cs-CZ" dirty="0" smtClean="0"/>
              <a:t>Zprostředkovaná dominance dětí</a:t>
            </a:r>
          </a:p>
          <a:p>
            <a:pPr>
              <a:defRPr/>
            </a:pPr>
            <a:r>
              <a:rPr lang="cs-CZ" sz="2400" dirty="0" smtClean="0"/>
              <a:t>Kupní síla mladistvých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Osobní faktory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3830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Povolání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Osobnost a sebeuvědomění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Ekonomické podmínky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Věk a životní cyklus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Životní styl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mtClean="0"/>
              <a:t>AIO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mtClean="0"/>
              <a:t>VALS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r>
              <a:rPr lang="cs-CZ" altLang="cs-CZ" sz="3600" b="1" smtClean="0"/>
              <a:t>Osobní faktory</a:t>
            </a:r>
            <a:br>
              <a:rPr lang="cs-CZ" altLang="cs-CZ" sz="3600" b="1" smtClean="0"/>
            </a:br>
            <a:r>
              <a:rPr lang="cs-CZ" altLang="cs-CZ" sz="3600" smtClean="0"/>
              <a:t>Osobnost a sebeuvědomění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9512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mtClean="0"/>
              <a:t>Skutečné sebeuvědomění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Jaký jsem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Ideální sebeuvědomění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Jaký bych chtěl být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Skutečné sebeuvědomění v pojetí ostatních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Jak si myslím, že mě vidí ostatní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Ideální sebeuvědomění v pojetí ostatních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Jak bych chtěl, aby mě viděli ostatní</a:t>
            </a:r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r>
              <a:rPr lang="cs-CZ" altLang="cs-CZ" sz="3600" b="1" smtClean="0"/>
              <a:t>Osobní faktory</a:t>
            </a:r>
            <a:br>
              <a:rPr lang="cs-CZ" altLang="cs-CZ" sz="3600" b="1" smtClean="0"/>
            </a:br>
            <a:r>
              <a:rPr lang="cs-CZ" altLang="cs-CZ" sz="3600" smtClean="0"/>
              <a:t>Ekonomické podmínky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2386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mtClean="0"/>
              <a:t>Milton Friedman 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Hypotéza o permanentním důchodu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Franco Modigliani 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Model životního cyklu</a:t>
            </a:r>
          </a:p>
          <a:p>
            <a:pPr>
              <a:spcBef>
                <a:spcPct val="0"/>
              </a:spcBef>
            </a:pPr>
            <a:endParaRPr lang="cs-CZ" altLang="cs-CZ" sz="1000" smtClean="0"/>
          </a:p>
          <a:p>
            <a:pPr>
              <a:spcBef>
                <a:spcPct val="0"/>
              </a:spcBef>
            </a:pPr>
            <a:r>
              <a:rPr lang="cs-CZ" altLang="cs-CZ" smtClean="0"/>
              <a:t>Příjem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Bohatství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Daně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Sociální zabezpečení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Postoj ke spoření a dluhům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Inflace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cs-CZ" altLang="cs-CZ" sz="3600" b="1" smtClean="0"/>
              <a:t>Osobní faktory </a:t>
            </a:r>
            <a:br>
              <a:rPr lang="cs-CZ" altLang="cs-CZ" sz="3600" b="1" smtClean="0"/>
            </a:br>
            <a:r>
              <a:rPr lang="cs-CZ" altLang="cs-CZ" sz="3600" smtClean="0"/>
              <a:t>Etapy životního cyklu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0941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z="2400" smtClean="0"/>
              <a:t>Singles </a:t>
            </a:r>
          </a:p>
          <a:p>
            <a:pPr>
              <a:spcBef>
                <a:spcPct val="0"/>
              </a:spcBef>
            </a:pPr>
            <a:r>
              <a:rPr lang="cs-CZ" altLang="cs-CZ" sz="2400" smtClean="0"/>
              <a:t>Život v páru</a:t>
            </a:r>
          </a:p>
          <a:p>
            <a:pPr>
              <a:spcBef>
                <a:spcPct val="0"/>
              </a:spcBef>
            </a:pPr>
            <a:r>
              <a:rPr lang="cs-CZ" altLang="cs-CZ" sz="2400" smtClean="0"/>
              <a:t>Plné hnízdo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1. malé děti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2. školní děti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3. dospělé děti</a:t>
            </a:r>
          </a:p>
          <a:p>
            <a:pPr>
              <a:spcBef>
                <a:spcPct val="0"/>
              </a:spcBef>
            </a:pPr>
            <a:r>
              <a:rPr lang="cs-CZ" altLang="cs-CZ" sz="2400" smtClean="0"/>
              <a:t>Prázdné hnízdo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1. pracují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 2. v důchodu</a:t>
            </a:r>
          </a:p>
          <a:p>
            <a:pPr>
              <a:spcBef>
                <a:spcPct val="0"/>
              </a:spcBef>
            </a:pPr>
            <a:r>
              <a:rPr lang="cs-CZ" altLang="cs-CZ" sz="2400" smtClean="0"/>
              <a:t>Osamělí 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1. pracují</a:t>
            </a:r>
          </a:p>
          <a:p>
            <a:pPr lvl="1">
              <a:spcBef>
                <a:spcPct val="0"/>
              </a:spcBef>
            </a:pPr>
            <a:r>
              <a:rPr lang="cs-CZ" altLang="cs-CZ" smtClean="0"/>
              <a:t> 2. v důchodu</a:t>
            </a:r>
          </a:p>
          <a:p>
            <a:endParaRPr lang="cs-CZ" altLang="cs-CZ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387826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b="1" u="sng" dirty="0" smtClean="0"/>
              <a:t>Odlišnosti</a:t>
            </a:r>
          </a:p>
          <a:p>
            <a:pPr>
              <a:defRPr/>
            </a:pPr>
            <a:r>
              <a:rPr lang="cs-CZ" sz="2400" dirty="0" smtClean="0"/>
              <a:t>Třígenerační domácnost</a:t>
            </a:r>
          </a:p>
          <a:p>
            <a:pPr>
              <a:defRPr/>
            </a:pPr>
            <a:r>
              <a:rPr lang="cs-CZ" sz="2400" dirty="0" smtClean="0"/>
              <a:t>Starší orientovaní na potřeby vnoučat</a:t>
            </a:r>
          </a:p>
          <a:p>
            <a:pPr>
              <a:defRPr/>
            </a:pPr>
            <a:r>
              <a:rPr lang="cs-CZ" sz="2400" dirty="0" smtClean="0"/>
              <a:t>Samoživitel(</a:t>
            </a:r>
            <a:r>
              <a:rPr lang="cs-CZ" sz="2400" dirty="0" err="1" smtClean="0"/>
              <a:t>ka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smtClean="0"/>
              <a:t>Celoživotní </a:t>
            </a:r>
            <a:r>
              <a:rPr lang="cs-CZ" sz="2400" dirty="0" err="1" smtClean="0"/>
              <a:t>singles</a:t>
            </a: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Bezdětné páry</a:t>
            </a:r>
          </a:p>
          <a:p>
            <a:pPr>
              <a:defRPr/>
            </a:pPr>
            <a:r>
              <a:rPr lang="cs-CZ" sz="2400" dirty="0" smtClean="0"/>
              <a:t>4% menšina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361" name="Group 105"/>
          <p:cNvGraphicFramePr>
            <a:graphicFrameLocks noGrp="1"/>
          </p:cNvGraphicFramePr>
          <p:nvPr/>
        </p:nvGraphicFramePr>
        <p:xfrm>
          <a:off x="900113" y="836613"/>
          <a:ext cx="7632700" cy="5457825"/>
        </p:xfrm>
        <a:graphic>
          <a:graphicData uri="http://schemas.openxmlformats.org/drawingml/2006/table">
            <a:tbl>
              <a:tblPr/>
              <a:tblGrid>
                <a:gridCol w="3672337"/>
                <a:gridCol w="3960363"/>
              </a:tblGrid>
              <a:tr h="51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  <a:tab pos="13936663" algn="l"/>
                        </a:tabLst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Mix 4P, </a:t>
                      </a:r>
                      <a:r>
                        <a:rPr kumimoji="0" lang="cs-CZ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5P</a:t>
                      </a:r>
                      <a:endParaRPr kumimoji="0" lang="cs-CZ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  <a:tab pos="13936663" algn="l"/>
                        </a:tabLst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4 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(a více)</a:t>
                      </a: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 C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1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Product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(produkt)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cs-CZ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People</a:t>
                      </a:r>
                      <a:r>
                        <a:rPr kumimoji="0" lang="cs-C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(lidé)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Consumer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(spotřebitel)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Customer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(zákazník)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1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Place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(místo a čas)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Convenience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(pohodlí)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6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Place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(místo)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Channels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(distribuce)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6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Price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(cena)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Cost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(náklady)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Promotion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(propagace)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Communication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(komunikace)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92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cs-CZ" sz="2000" dirty="0" err="1" smtClean="0"/>
                        <a:t>Participation</a:t>
                      </a:r>
                      <a:r>
                        <a:rPr lang="cs-CZ" sz="2000" dirty="0" smtClean="0"/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cs-CZ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Partnership</a:t>
                      </a:r>
                      <a:r>
                        <a:rPr kumimoji="0" lang="cs-CZ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  <a:defRPr/>
                      </a:pPr>
                      <a:r>
                        <a:rPr kumimoji="0" lang="cs-CZ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Progress</a:t>
                      </a:r>
                      <a:r>
                        <a:rPr kumimoji="0" lang="cs-CZ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  <a:defRPr/>
                      </a:pPr>
                      <a:r>
                        <a:rPr kumimoji="0" lang="cs-CZ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Perfection</a:t>
                      </a:r>
                      <a:r>
                        <a:rPr kumimoji="0" lang="cs-CZ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  <a:defRPr/>
                      </a:pPr>
                      <a:r>
                        <a:rPr kumimoji="0" lang="cs-CZ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Punctuality</a:t>
                      </a:r>
                      <a:r>
                        <a:rPr kumimoji="0" lang="cs-CZ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  <a:defRPr/>
                      </a:pPr>
                      <a:r>
                        <a:rPr kumimoji="0" lang="cs-CZ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Psychology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  <a:defRPr/>
                      </a:pPr>
                      <a:r>
                        <a:rPr kumimoji="0" lang="cs-CZ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Potential</a:t>
                      </a:r>
                      <a:r>
                        <a:rPr kumimoji="0" lang="cs-CZ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 </a:t>
                      </a:r>
                      <a:r>
                        <a:rPr kumimoji="0" lang="cs-CZ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possibilities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obyèejné"/>
                        <a:cs typeface="Arial obyèejné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  <a:defRPr/>
                      </a:pPr>
                      <a:r>
                        <a:rPr lang="cs-CZ" sz="2000" b="1" dirty="0" err="1" smtClean="0"/>
                        <a:t>Packaging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0" dirty="0" smtClean="0"/>
                        <a:t> (balíčky služeb)</a:t>
                      </a:r>
                      <a:endParaRPr lang="cs-CZ" sz="2000" b="1" dirty="0" smtClean="0"/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Competition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(konkurence)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Cooperation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 (spolupráce)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obyèejné"/>
                        <a:cs typeface="Arial obyèejné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  <a:defRPr/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Contacts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(kontakty)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Collaborators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obyèejné"/>
                        <a:cs typeface="Arial obyèejné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Company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Skills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obyèejné"/>
                        <a:cs typeface="Arial obyèejné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228600" algn="l"/>
                          <a:tab pos="449263" algn="l"/>
                          <a:tab pos="898525" algn="l"/>
                          <a:tab pos="1349375" algn="l"/>
                          <a:tab pos="1798638" algn="l"/>
                          <a:tab pos="2247900" algn="l"/>
                          <a:tab pos="2697163" algn="l"/>
                          <a:tab pos="3146425" algn="l"/>
                          <a:tab pos="3597275" algn="l"/>
                          <a:tab pos="4046538" algn="l"/>
                          <a:tab pos="4495800" algn="l"/>
                          <a:tab pos="4945063" algn="l"/>
                          <a:tab pos="5394325" algn="l"/>
                          <a:tab pos="5845175" algn="l"/>
                          <a:tab pos="6294438" algn="l"/>
                          <a:tab pos="6743700" algn="l"/>
                          <a:tab pos="7192963" algn="l"/>
                          <a:tab pos="7642225" algn="l"/>
                          <a:tab pos="8093075" algn="l"/>
                          <a:tab pos="8542338" algn="l"/>
                          <a:tab pos="8991600" algn="l"/>
                          <a:tab pos="9440863" algn="l"/>
                          <a:tab pos="9890125" algn="l"/>
                          <a:tab pos="10340975" algn="l"/>
                          <a:tab pos="10790238" algn="l"/>
                          <a:tab pos="11239500" algn="l"/>
                          <a:tab pos="11688763" algn="l"/>
                          <a:tab pos="12138025" algn="l"/>
                          <a:tab pos="12588875" algn="l"/>
                          <a:tab pos="13038138" algn="l"/>
                          <a:tab pos="13487400" algn="l"/>
                        </a:tabLst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obyèejné"/>
                          <a:cs typeface="Arial obyèejné"/>
                        </a:rPr>
                        <a:t>Context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obyèejné"/>
                        <a:cs typeface="Arial obyèejné"/>
                      </a:endParaRPr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Osobní faktory - </a:t>
            </a:r>
            <a:r>
              <a:rPr lang="cs-CZ" altLang="cs-CZ" smtClean="0"/>
              <a:t>Životní styl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AIO </a:t>
            </a:r>
            <a:r>
              <a:rPr lang="cs-CZ" altLang="cs-CZ" smtClean="0">
                <a:solidFill>
                  <a:schemeClr val="accent1"/>
                </a:solidFill>
              </a:rPr>
              <a:t>Activities, Interests, Opinions</a:t>
            </a:r>
            <a:endParaRPr lang="cs-CZ" altLang="cs-CZ" smtClean="0"/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VALS </a:t>
            </a:r>
            <a:r>
              <a:rPr lang="cs-CZ" altLang="cs-CZ" smtClean="0">
                <a:solidFill>
                  <a:schemeClr val="accent1"/>
                </a:solidFill>
              </a:rPr>
              <a:t>Values + Lifestyles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cs-CZ" altLang="cs-CZ" smtClean="0">
              <a:solidFill>
                <a:schemeClr val="accent1"/>
              </a:solidFill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3400" smtClean="0">
                <a:hlinkClick r:id="rId2"/>
              </a:rPr>
              <a:t>http://www.strategicbusinessinsights.com/vals/ustypes.shtml</a:t>
            </a:r>
            <a:endParaRPr lang="cs-CZ" altLang="cs-CZ" sz="3400" smtClean="0"/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r>
              <a:rPr lang="en-US" altLang="cs-CZ" sz="3600" smtClean="0"/>
              <a:t>VALS™ Segment Sizes</a:t>
            </a:r>
            <a:endParaRPr lang="en-US" altLang="cs-CZ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125538"/>
            <a:ext cx="4103687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341688" y="3735388"/>
            <a:ext cx="47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cs-CZ" sz="1000" b="1">
                <a:solidFill>
                  <a:schemeClr val="bg1"/>
                </a:solidFill>
                <a:latin typeface="Arial Narrow" pitchFamily="34" charset="0"/>
              </a:rPr>
              <a:t>11.3%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364038" y="3735388"/>
            <a:ext cx="47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cs-CZ" sz="1000" b="1">
                <a:solidFill>
                  <a:schemeClr val="bg1"/>
                </a:solidFill>
                <a:latin typeface="Arial Narrow" pitchFamily="34" charset="0"/>
              </a:rPr>
              <a:t>14.2%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348288" y="3735388"/>
            <a:ext cx="541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cs-CZ" sz="1000" b="1">
                <a:solidFill>
                  <a:schemeClr val="bg1"/>
                </a:solidFill>
                <a:latin typeface="Arial Narrow" pitchFamily="34" charset="0"/>
              </a:rPr>
              <a:t>12.7%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309938" y="4751388"/>
            <a:ext cx="541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cs-CZ" sz="1000" b="1">
                <a:latin typeface="Arial Narrow" pitchFamily="34" charset="0"/>
              </a:rPr>
              <a:t>16.5%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332288" y="4751388"/>
            <a:ext cx="541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cs-CZ" sz="1000" b="1">
                <a:latin typeface="Arial Narrow" pitchFamily="34" charset="0"/>
              </a:rPr>
              <a:t>11.5%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348288" y="4751388"/>
            <a:ext cx="541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cs-CZ" sz="1000" b="1">
                <a:latin typeface="Arial Narrow" pitchFamily="34" charset="0"/>
              </a:rPr>
              <a:t>11.8%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332288" y="6135688"/>
            <a:ext cx="541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cs-CZ" sz="1000" b="1">
                <a:latin typeface="Arial Narrow" pitchFamily="34" charset="0"/>
              </a:rPr>
              <a:t>12.0%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411663" y="2163763"/>
            <a:ext cx="392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cs-CZ" sz="1000" b="1">
                <a:solidFill>
                  <a:schemeClr val="bg1"/>
                </a:solidFill>
                <a:latin typeface="Arial Narrow" pitchFamily="34" charset="0"/>
              </a:rPr>
              <a:t>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cs-CZ" altLang="cs-CZ" smtClean="0"/>
              <a:t>Životní styly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altLang="cs-CZ" smtClean="0"/>
              <a:t>Konzervativní = tradicionalisté = </a:t>
            </a:r>
            <a:r>
              <a:rPr lang="cs-CZ" altLang="cs-CZ" smtClean="0">
                <a:solidFill>
                  <a:srgbClr val="000099"/>
                </a:solidFill>
              </a:rPr>
              <a:t>belonging lifestyle</a:t>
            </a:r>
          </a:p>
          <a:p>
            <a:r>
              <a:rPr lang="cs-CZ" altLang="cs-CZ" smtClean="0"/>
              <a:t>Avantgardisté = dosahovatelé = </a:t>
            </a:r>
            <a:r>
              <a:rPr lang="cs-CZ" altLang="cs-CZ" smtClean="0">
                <a:solidFill>
                  <a:srgbClr val="000099"/>
                </a:solidFill>
              </a:rPr>
              <a:t>achievers</a:t>
            </a:r>
          </a:p>
        </p:txBody>
      </p:sp>
      <p:sp>
        <p:nvSpPr>
          <p:cNvPr id="2048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cs-CZ" smtClean="0"/>
              <a:t>Např.</a:t>
            </a:r>
          </a:p>
          <a:p>
            <a:pPr lvl="1"/>
            <a:r>
              <a:rPr lang="cs-CZ" altLang="cs-CZ" smtClean="0"/>
              <a:t>Oligarchové</a:t>
            </a:r>
          </a:p>
          <a:p>
            <a:pPr lvl="1"/>
            <a:r>
              <a:rPr lang="cs-CZ" altLang="cs-CZ" smtClean="0"/>
              <a:t>Kozáci</a:t>
            </a:r>
          </a:p>
          <a:p>
            <a:pPr lvl="1"/>
            <a:r>
              <a:rPr lang="cs-CZ" altLang="cs-CZ" smtClean="0"/>
              <a:t>Ruské duše</a:t>
            </a:r>
          </a:p>
          <a:p>
            <a:pPr lvl="1"/>
            <a:r>
              <a:rPr lang="cs-CZ" altLang="cs-CZ" smtClean="0"/>
              <a:t>Chameleoni</a:t>
            </a:r>
          </a:p>
          <a:p>
            <a:pPr lvl="1"/>
            <a:r>
              <a:rPr lang="cs-CZ" altLang="cs-CZ" smtClean="0"/>
              <a:t>Slepí chodci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Psychologické faktory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6704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sz="2800" dirty="0" smtClean="0"/>
              <a:t>Motivace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dirty="0" err="1" smtClean="0"/>
              <a:t>Maslow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Herzberg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Freud</a:t>
            </a: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sz="2800" dirty="0" smtClean="0"/>
              <a:t>Selektivita vnímání viz reklama</a:t>
            </a:r>
            <a:endParaRPr lang="cs-CZ" altLang="cs-CZ" sz="2800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sz="2800" dirty="0" smtClean="0"/>
              <a:t>Učení</a:t>
            </a:r>
            <a:endParaRPr lang="cs-CZ" altLang="cs-CZ" sz="2800" dirty="0" smtClean="0"/>
          </a:p>
          <a:p>
            <a:pPr lvl="1" eaLnBrk="1" hangingPunct="1">
              <a:spcBef>
                <a:spcPct val="0"/>
              </a:spcBef>
            </a:pPr>
            <a:r>
              <a:rPr lang="cs-CZ" altLang="cs-CZ" dirty="0" smtClean="0"/>
              <a:t>Pohnutky a podněty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dirty="0" smtClean="0"/>
              <a:t>Zobecnění  a rozlišování 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800" dirty="0" smtClean="0"/>
              <a:t>Mínění a postoje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 </a:t>
            </a:r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765175"/>
            <a:ext cx="4794250" cy="5145088"/>
          </a:xfr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Motivační teorie</a:t>
            </a:r>
          </a:p>
        </p:txBody>
      </p:sp>
      <p:sp>
        <p:nvSpPr>
          <p:cNvPr id="7680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229600" cy="4741862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A.H. Maslow: Teorie potřeb (1943)</a:t>
            </a:r>
          </a:p>
          <a:p>
            <a:pPr eaLnBrk="1" hangingPunct="1"/>
            <a:r>
              <a:rPr lang="cs-CZ" altLang="cs-CZ" sz="2400" smtClean="0"/>
              <a:t>F. Herzberg: Motivačně hygienická teorie (1959)</a:t>
            </a:r>
          </a:p>
          <a:p>
            <a:pPr eaLnBrk="1" hangingPunct="1"/>
            <a:r>
              <a:rPr lang="cs-CZ" altLang="cs-CZ" sz="2400" smtClean="0"/>
              <a:t>E. Mayo: Teorie lidských vztahů (1945)</a:t>
            </a:r>
          </a:p>
          <a:p>
            <a:pPr eaLnBrk="1" hangingPunct="1"/>
            <a:r>
              <a:rPr lang="cs-CZ" altLang="cs-CZ" sz="2400" smtClean="0"/>
              <a:t>D. McGregor: Teorie X a Teorie Y (1960)</a:t>
            </a:r>
          </a:p>
          <a:p>
            <a:pPr eaLnBrk="1" hangingPunct="1"/>
            <a:r>
              <a:rPr lang="cs-CZ" altLang="cs-CZ" sz="2400" smtClean="0"/>
              <a:t>J.S. Adams: Teorie spravedlnosti (rovnováhy vydání a zisku) (1962)</a:t>
            </a:r>
          </a:p>
          <a:p>
            <a:pPr eaLnBrk="1" hangingPunct="1"/>
            <a:r>
              <a:rPr lang="cs-CZ" altLang="cs-CZ" sz="2400" smtClean="0"/>
              <a:t>V.H. Vroom: Teorie očekávání (1964)</a:t>
            </a:r>
          </a:p>
          <a:p>
            <a:pPr eaLnBrk="1" hangingPunct="1"/>
            <a:r>
              <a:rPr lang="cs-CZ" altLang="cs-CZ" sz="2400" smtClean="0"/>
              <a:t>J.W. Atkinson: Teorie aspirace (1964)</a:t>
            </a:r>
          </a:p>
          <a:p>
            <a:pPr eaLnBrk="1" hangingPunct="1"/>
            <a:r>
              <a:rPr lang="cs-CZ" altLang="cs-CZ" sz="2400" smtClean="0"/>
              <a:t>E. Locke: Teorie stanovení cílů (1967)</a:t>
            </a:r>
          </a:p>
          <a:p>
            <a:pPr eaLnBrk="1" hangingPunct="1"/>
            <a:r>
              <a:rPr lang="cs-CZ" altLang="cs-CZ" sz="2400" smtClean="0"/>
              <a:t>D. McClelland: Teorie tří potřeb (moc, úspěch, sounáležitost) (1976)</a:t>
            </a:r>
          </a:p>
          <a:p>
            <a:pPr eaLnBrk="1" hangingPunct="1"/>
            <a:r>
              <a:rPr lang="cs-CZ" altLang="cs-CZ" sz="2400" smtClean="0"/>
              <a:t>G. Wiswede: Teorie intrinsické (vnitřní) a extrinsické (vnější) motivace (1980)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Potřeby a motivace zákazníků na trhu kulturního dědictví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Estetický prožitek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Potřeba kontinuity a sounáležitosti s minulostí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Potřeba společenské sounáležitosti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Potřeba poznávání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Potřeba úcty a obdivu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Potřeba odpočinku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Potřeby a motivace zákazníků na trhu s uměním</a:t>
            </a:r>
            <a:endParaRPr lang="cs-CZ" altLang="cs-CZ" sz="3600" smtClean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51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mtClean="0"/>
              <a:t>Dekorační a estetický prožitek </a:t>
            </a:r>
          </a:p>
          <a:p>
            <a:pPr>
              <a:lnSpc>
                <a:spcPct val="90000"/>
              </a:lnSpc>
            </a:pPr>
            <a:r>
              <a:rPr lang="cs-CZ" altLang="cs-CZ" smtClean="0"/>
              <a:t>Potřeba prestiže a společenské sounáležitosti </a:t>
            </a:r>
          </a:p>
          <a:p>
            <a:pPr>
              <a:lnSpc>
                <a:spcPct val="90000"/>
              </a:lnSpc>
            </a:pPr>
            <a:r>
              <a:rPr lang="cs-CZ" altLang="cs-CZ" smtClean="0"/>
              <a:t>Diverzifikace portfolia</a:t>
            </a:r>
          </a:p>
          <a:p>
            <a:pPr>
              <a:lnSpc>
                <a:spcPct val="90000"/>
              </a:lnSpc>
            </a:pPr>
            <a:endParaRPr lang="cs-CZ" altLang="cs-CZ" smtClean="0"/>
          </a:p>
          <a:p>
            <a:pPr>
              <a:lnSpc>
                <a:spcPct val="90000"/>
              </a:lnSpc>
            </a:pPr>
            <a:r>
              <a:rPr lang="cs-CZ" altLang="cs-CZ" smtClean="0"/>
              <a:t>Nostalgie - potřeba kontinuity a sounáležitosti s minulostí </a:t>
            </a:r>
          </a:p>
          <a:p>
            <a:pPr>
              <a:lnSpc>
                <a:spcPct val="90000"/>
              </a:lnSpc>
            </a:pPr>
            <a:r>
              <a:rPr lang="cs-CZ" altLang="cs-CZ" smtClean="0"/>
              <a:t>Potřeba úcty a obdivu 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Kupní role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Iniciátor</a:t>
            </a:r>
          </a:p>
          <a:p>
            <a:pPr eaLnBrk="1" hangingPunct="1"/>
            <a:r>
              <a:rPr lang="cs-CZ" altLang="cs-CZ" smtClean="0"/>
              <a:t>Ovlivňovatel</a:t>
            </a:r>
          </a:p>
          <a:p>
            <a:pPr eaLnBrk="1" hangingPunct="1"/>
            <a:r>
              <a:rPr lang="cs-CZ" altLang="cs-CZ" smtClean="0"/>
              <a:t>Rozhodovatel</a:t>
            </a:r>
          </a:p>
          <a:p>
            <a:pPr eaLnBrk="1" hangingPunct="1"/>
            <a:r>
              <a:rPr lang="cs-CZ" altLang="cs-CZ" smtClean="0"/>
              <a:t>Kupující</a:t>
            </a:r>
          </a:p>
          <a:p>
            <a:pPr eaLnBrk="1" hangingPunct="1"/>
            <a:r>
              <a:rPr lang="cs-CZ" altLang="cs-CZ" smtClean="0"/>
              <a:t>Uživatel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Assaelův model kupního chování</a:t>
            </a:r>
          </a:p>
        </p:txBody>
      </p:sp>
      <p:graphicFrame>
        <p:nvGraphicFramePr>
          <p:cNvPr id="137245" name="Group 29"/>
          <p:cNvGraphicFramePr>
            <a:graphicFrameLocks noGrp="1"/>
          </p:cNvGraphicFramePr>
          <p:nvPr>
            <p:ph type="tbl" idx="1"/>
          </p:nvPr>
        </p:nvGraphicFramePr>
        <p:xfrm>
          <a:off x="395288" y="1989138"/>
          <a:ext cx="8302625" cy="4627562"/>
        </p:xfrm>
        <a:graphic>
          <a:graphicData uri="http://schemas.openxmlformats.org/drawingml/2006/table">
            <a:tbl>
              <a:tblPr/>
              <a:tblGrid>
                <a:gridCol w="2816225"/>
                <a:gridCol w="2743200"/>
                <a:gridCol w="2743200"/>
              </a:tblGrid>
              <a:tr h="1883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zaujetí při výběru         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cs typeface="Arial" charset="0"/>
                        </a:rPr>
                        <a:t>rozdíly mezi produkty  ▼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vysoké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nízké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cs typeface="Arial" charset="0"/>
                        </a:rPr>
                        <a:t>velké, zákazník rozlišuje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komplexní kupní chování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chování hledající rozmanitost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malé nebo je zákazník není s to rozlišit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disonančně redukční chování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stereotypní, zvykové chování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1230</TotalTime>
  <Words>4024</Words>
  <Application>Microsoft Office PowerPoint</Application>
  <PresentationFormat>Předvádění na obrazovce (4:3)</PresentationFormat>
  <Paragraphs>1548</Paragraphs>
  <Slides>187</Slides>
  <Notes>35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187</vt:i4>
      </vt:variant>
    </vt:vector>
  </HeadingPairs>
  <TitlesOfParts>
    <vt:vector size="189" baseType="lpstr">
      <vt:lpstr>Pixel</vt:lpstr>
      <vt:lpstr>Fotografie</vt:lpstr>
      <vt:lpstr>Marketing v kultuře</vt:lpstr>
      <vt:lpstr>Splnění  Seminární práce </vt:lpstr>
      <vt:lpstr>Témata na eseje</vt:lpstr>
      <vt:lpstr>Povinná literatura (vybrané části) </vt:lpstr>
      <vt:lpstr>Struktura marketingového plánu</vt:lpstr>
      <vt:lpstr>Marketingový mix </vt:lpstr>
      <vt:lpstr>Plán marketingové komunikace</vt:lpstr>
      <vt:lpstr>Reklamní plán</vt:lpstr>
      <vt:lpstr>Snímek 9</vt:lpstr>
      <vt:lpstr>Ekonomické vědy</vt:lpstr>
      <vt:lpstr>Marketing </vt:lpstr>
      <vt:lpstr>Definice marketingu dle Americké marketingové společnosti, 1985</vt:lpstr>
      <vt:lpstr> </vt:lpstr>
      <vt:lpstr>Marketingové nástroje</vt:lpstr>
      <vt:lpstr>Produkt </vt:lpstr>
      <vt:lpstr>Produkt</vt:lpstr>
      <vt:lpstr>Specifika služeb</vt:lpstr>
      <vt:lpstr>Kulturní dědictví jako produkt</vt:lpstr>
      <vt:lpstr>Životní cyklus produktu </vt:lpstr>
      <vt:lpstr>Zavádění nových produktů</vt:lpstr>
      <vt:lpstr>Strategie zavádění nových produktů</vt:lpstr>
      <vt:lpstr>Distribuce kulturního dědictví a informačních služeb</vt:lpstr>
      <vt:lpstr>Faktory ovlivňující distribuci </vt:lpstr>
      <vt:lpstr>Pobočky a zápůjčky</vt:lpstr>
      <vt:lpstr>Nabídka mimo prostory organizace</vt:lpstr>
      <vt:lpstr>Programy</vt:lpstr>
      <vt:lpstr>Publikace</vt:lpstr>
      <vt:lpstr>Elektronická distribuce kulturního dědictví</vt:lpstr>
      <vt:lpstr>E-shop</vt:lpstr>
      <vt:lpstr>CENA</vt:lpstr>
      <vt:lpstr>Price (cena)</vt:lpstr>
      <vt:lpstr>Cenové strategie podle cílů, které si organizace klade</vt:lpstr>
      <vt:lpstr>Cena kulturního dědictví</vt:lpstr>
      <vt:lpstr>Speciální nabídky a jejich oceňování </vt:lpstr>
      <vt:lpstr>Marketingová komunikace</vt:lpstr>
      <vt:lpstr>Promotion (propagace) Komunikační mix</vt:lpstr>
      <vt:lpstr>Účastníci</vt:lpstr>
      <vt:lpstr> </vt:lpstr>
      <vt:lpstr>Marketingová komunikace</vt:lpstr>
      <vt:lpstr> </vt:lpstr>
      <vt:lpstr>Reklama</vt:lpstr>
      <vt:lpstr>Reklama: výhody a nevýhody</vt:lpstr>
      <vt:lpstr>Dvě části reklamní strategie</vt:lpstr>
      <vt:lpstr>Cíle reklamní kampaně</vt:lpstr>
      <vt:lpstr>Rozpočet</vt:lpstr>
      <vt:lpstr>Média</vt:lpstr>
      <vt:lpstr>Public Relations</vt:lpstr>
      <vt:lpstr>Nástroje PR</vt:lpstr>
      <vt:lpstr>Podpora prodeje</vt:lpstr>
      <vt:lpstr>Direkt marketing</vt:lpstr>
      <vt:lpstr>Účinná zpráva</vt:lpstr>
      <vt:lpstr>Přenášení reklamy</vt:lpstr>
      <vt:lpstr>Vnímání </vt:lpstr>
      <vt:lpstr>Zásady pro formulaci zprávy</vt:lpstr>
      <vt:lpstr>Zpráva může působit</vt:lpstr>
      <vt:lpstr>Úspěšnou zprávu tvoří</vt:lpstr>
      <vt:lpstr>Příklad </vt:lpstr>
      <vt:lpstr>Koncepce a vývoj marketingu</vt:lpstr>
      <vt:lpstr>Historie marketingu</vt:lpstr>
      <vt:lpstr>Vývoj marketingu</vt:lpstr>
      <vt:lpstr>Koncepce</vt:lpstr>
      <vt:lpstr>Holistická koncepce</vt:lpstr>
      <vt:lpstr>Základní koncepce marketingu a její vazby</vt:lpstr>
      <vt:lpstr>Potřeby Přání Poptávka </vt:lpstr>
      <vt:lpstr>Soubor volby produktu</vt:lpstr>
      <vt:lpstr>Směna a transakce</vt:lpstr>
      <vt:lpstr>Vztahy a sítě</vt:lpstr>
      <vt:lpstr>Snímek 68</vt:lpstr>
      <vt:lpstr>Analýza prostředí trhu</vt:lpstr>
      <vt:lpstr>Konkurence</vt:lpstr>
      <vt:lpstr>Stavy poptávky</vt:lpstr>
      <vt:lpstr>Trhy kulturního dědictví a umění</vt:lpstr>
      <vt:lpstr>Art marketing </vt:lpstr>
      <vt:lpstr>Kultura dle EU</vt:lpstr>
      <vt:lpstr>Tato odvětví plní šest základních funkcí</vt:lpstr>
      <vt:lpstr>Marketing kultury</vt:lpstr>
      <vt:lpstr>Chování spotřebitele</vt:lpstr>
      <vt:lpstr>Zákazníci – Uživatelé – Návštěvníci</vt:lpstr>
      <vt:lpstr>Faktory ovlivňující chování zákazníka</vt:lpstr>
      <vt:lpstr>Analýza spotřebitele</vt:lpstr>
      <vt:lpstr>Vlivy působící na rozhodování zákazníků 7 „O“  (7 otázek)</vt:lpstr>
      <vt:lpstr>Faktory </vt:lpstr>
      <vt:lpstr>Kulturní faktory, vnější, všeobecné</vt:lpstr>
      <vt:lpstr>Sociální faktory</vt:lpstr>
      <vt:lpstr>Rodina</vt:lpstr>
      <vt:lpstr>Osobní faktory</vt:lpstr>
      <vt:lpstr>Osobní faktory Osobnost a sebeuvědomění</vt:lpstr>
      <vt:lpstr>Osobní faktory Ekonomické podmínky</vt:lpstr>
      <vt:lpstr>Osobní faktory  Etapy životního cyklu</vt:lpstr>
      <vt:lpstr>Osobní faktory - Životní styl</vt:lpstr>
      <vt:lpstr>VALS™ Segment Sizes</vt:lpstr>
      <vt:lpstr>Životní styly</vt:lpstr>
      <vt:lpstr>Psychologické faktory</vt:lpstr>
      <vt:lpstr> </vt:lpstr>
      <vt:lpstr>Motivační teorie</vt:lpstr>
      <vt:lpstr>Potřeby a motivace zákazníků na trhu kulturního dědictví</vt:lpstr>
      <vt:lpstr>Potřeby a motivace zákazníků na trhu s uměním</vt:lpstr>
      <vt:lpstr>Kupní role</vt:lpstr>
      <vt:lpstr>Assaelův model kupního chování</vt:lpstr>
      <vt:lpstr>Modely rozhodování spotřebitele</vt:lpstr>
      <vt:lpstr>Modely rozhodování spotřebitele</vt:lpstr>
      <vt:lpstr>Modely rozhodování spotřebitele</vt:lpstr>
      <vt:lpstr>Modely rozhodování spotřebitele</vt:lpstr>
      <vt:lpstr>Zkoumání rozhodování zákazníka</vt:lpstr>
      <vt:lpstr>Modifikace produktu</vt:lpstr>
      <vt:lpstr>Etapy kupního procesu</vt:lpstr>
      <vt:lpstr>Hodnocení alternativ</vt:lpstr>
      <vt:lpstr>Kupní rozhodnutí</vt:lpstr>
      <vt:lpstr>Používání produktu</vt:lpstr>
      <vt:lpstr>Soubor volby produktu Spotřebitelská přidaná hodnota</vt:lpstr>
      <vt:lpstr>Segmentace zákazníků</vt:lpstr>
      <vt:lpstr>Demografická segmentace</vt:lpstr>
      <vt:lpstr>Psychografická segmentace</vt:lpstr>
      <vt:lpstr>Typy zákazníků kulturních organizací</vt:lpstr>
      <vt:lpstr>Typy návštěvníků prodejních galerií</vt:lpstr>
      <vt:lpstr>Segmentace firem a organizací</vt:lpstr>
      <vt:lpstr>Subjektivní proměnné</vt:lpstr>
      <vt:lpstr>Marketingové informace a marketingový výzkum</vt:lpstr>
      <vt:lpstr>Zdroje dat</vt:lpstr>
      <vt:lpstr>Informace a jejich použití v oblasti kulturního dědictví</vt:lpstr>
      <vt:lpstr>Cíle marketingového výzkumu Typy výzkumu</vt:lpstr>
      <vt:lpstr>Příprava výzkumného projektu Metody výzkumu:</vt:lpstr>
      <vt:lpstr>Sběr dat</vt:lpstr>
      <vt:lpstr>Dotazování</vt:lpstr>
      <vt:lpstr>Pravidla pro otázky</vt:lpstr>
      <vt:lpstr>Uzavřené otázky</vt:lpstr>
      <vt:lpstr>Snímek 127</vt:lpstr>
      <vt:lpstr>Významový (sémantický) diferenciál</vt:lpstr>
      <vt:lpstr>Snímek 129</vt:lpstr>
      <vt:lpstr>Metody kontaktování respondentů:</vt:lpstr>
      <vt:lpstr>Závěrečná zpráva, vyhodnocení a uvedení do praxe</vt:lpstr>
      <vt:lpstr>Sponzoring</vt:lpstr>
      <vt:lpstr>Maecenas</vt:lpstr>
      <vt:lpstr>Tři pilíře</vt:lpstr>
      <vt:lpstr>Typy sponzoringu</vt:lpstr>
      <vt:lpstr>Zaměření sponzoringu</vt:lpstr>
      <vt:lpstr>Cíle sponzoringu </vt:lpstr>
      <vt:lpstr>Cílové skupiny</vt:lpstr>
      <vt:lpstr>Geografický rozměr sponzorských cílů</vt:lpstr>
      <vt:lpstr>Podmínky sponzoringu</vt:lpstr>
      <vt:lpstr>Druhy sponzoringu</vt:lpstr>
      <vt:lpstr>Sponzor si vybírá</vt:lpstr>
      <vt:lpstr>Cena za sponzoring </vt:lpstr>
      <vt:lpstr>Marketingová komunikace prostřednictvím umění</vt:lpstr>
      <vt:lpstr>Umělecká práce na zakázku</vt:lpstr>
      <vt:lpstr>Hudba</vt:lpstr>
      <vt:lpstr>Film</vt:lpstr>
      <vt:lpstr>Využití propagačních filmů v cestovním ruchu</vt:lpstr>
      <vt:lpstr>Propagační filmy firem - Prezentace společnosti </vt:lpstr>
      <vt:lpstr>Využití propagačních filmů firem</vt:lpstr>
      <vt:lpstr>Další formy umění v korporátní image</vt:lpstr>
      <vt:lpstr>Výtvarné umění jako nástroj reklamy</vt:lpstr>
      <vt:lpstr>Analýzy a strategie</vt:lpstr>
      <vt:lpstr>Analýzy</vt:lpstr>
      <vt:lpstr>Analýza SWOT </vt:lpstr>
      <vt:lpstr>Základní firemní cíle; S-W</vt:lpstr>
      <vt:lpstr>Marketingové faktory S-W, O-T</vt:lpstr>
      <vt:lpstr>Faktory související se zákazníky S-W, O-T </vt:lpstr>
      <vt:lpstr>Faktory související s nabídkou, její šíří a úrovní S-W, O-T </vt:lpstr>
      <vt:lpstr>Organizační faktory  S-W </vt:lpstr>
      <vt:lpstr>Informační systém; S-W </vt:lpstr>
      <vt:lpstr>Sociální kompetence; S-W</vt:lpstr>
      <vt:lpstr>Finanční faktory S-W</vt:lpstr>
      <vt:lpstr>Vnější analýza O-T</vt:lpstr>
      <vt:lpstr>Příležitosti a ohrožení</vt:lpstr>
      <vt:lpstr>PEST analýza Strategický audit vlivu makrookolí</vt:lpstr>
      <vt:lpstr>SLEPT analýza</vt:lpstr>
      <vt:lpstr>Politické faktory</vt:lpstr>
      <vt:lpstr>Ekonomické faktory</vt:lpstr>
      <vt:lpstr>Sociální faktory</vt:lpstr>
      <vt:lpstr>Technologické faktory</vt:lpstr>
      <vt:lpstr>Legislativní a právní faktory</vt:lpstr>
      <vt:lpstr>Heuristika</vt:lpstr>
      <vt:lpstr>Portfoliové modely</vt:lpstr>
      <vt:lpstr> </vt:lpstr>
      <vt:lpstr>             Kumulované funkce</vt:lpstr>
      <vt:lpstr>Strategie </vt:lpstr>
      <vt:lpstr>Definování cílů</vt:lpstr>
      <vt:lpstr>Základní trojúhelník hodnot organizace</vt:lpstr>
      <vt:lpstr>Strategické plánování </vt:lpstr>
      <vt:lpstr>Igor Ansoff:  Matice produkt – trh</vt:lpstr>
      <vt:lpstr>Strategie</vt:lpstr>
      <vt:lpstr> </vt:lpstr>
      <vt:lpstr>Snímek 184</vt:lpstr>
      <vt:lpstr>Marketingový plán</vt:lpstr>
      <vt:lpstr>Prostor pro vaše otázky</vt:lpstr>
      <vt:lpstr>Děkuji Vám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informačních služeb</dc:title>
  <dc:creator>John</dc:creator>
  <cp:lastModifiedBy>Radka Johnova</cp:lastModifiedBy>
  <cp:revision>139</cp:revision>
  <cp:lastPrinted>1601-01-01T00:00:00Z</cp:lastPrinted>
  <dcterms:created xsi:type="dcterms:W3CDTF">2007-01-09T17:04:46Z</dcterms:created>
  <dcterms:modified xsi:type="dcterms:W3CDTF">2019-10-15T18:43:57Z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